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9"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iase" initials="SE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524" autoAdjust="0"/>
  </p:normalViewPr>
  <p:slideViewPr>
    <p:cSldViewPr snapToObjects="1">
      <p:cViewPr>
        <p:scale>
          <a:sx n="75" d="100"/>
          <a:sy n="75" d="100"/>
        </p:scale>
        <p:origin x="-930" y="-2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151735-867A-49B6-BEBE-785E2AAFA6B7}" type="datetimeFigureOut">
              <a:rPr lang="en-US" smtClean="0"/>
              <a:pPr/>
              <a:t>7/26/2013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6D5EEC-7F14-4C1B-895C-6E4043F1CAD2}" type="slidenum">
              <a:rPr lang="en-US" smtClean="0"/>
              <a:pPr/>
              <a:t>‹#›</a:t>
            </a:fld>
            <a:endParaRPr lang="en-US"/>
          </a:p>
        </p:txBody>
      </p:sp>
    </p:spTree>
    <p:extLst>
      <p:ext uri="{BB962C8B-B14F-4D97-AF65-F5344CB8AC3E}">
        <p14:creationId xmlns:p14="http://schemas.microsoft.com/office/powerpoint/2010/main" val="2993416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AAA474B-85EB-45A1-BD7F-FE2C5AD52D3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Instructions: </a:t>
            </a:r>
          </a:p>
          <a:p>
            <a:r>
              <a:rPr lang="en-US" dirty="0" smtClean="0"/>
              <a:t>All boxes in the middle of the diagram above are currently set to wrap the text left to right but not auto resize to fit your text.  You will need to adjust the size of the box to match your text.  To do this just click on the box and drag the corners to the size you would like.  </a:t>
            </a:r>
          </a:p>
          <a:p>
            <a:endParaRPr lang="en-US" dirty="0" smtClean="0"/>
          </a:p>
          <a:p>
            <a:r>
              <a:rPr lang="en-US" dirty="0" smtClean="0"/>
              <a:t>To change the formatting of the text boxes right click on the box and then make your selections.</a:t>
            </a:r>
          </a:p>
          <a:p>
            <a:endParaRPr lang="en-US" dirty="0" smtClean="0"/>
          </a:p>
          <a:p>
            <a:r>
              <a:rPr lang="en-US" dirty="0" smtClean="0"/>
              <a:t>If you would like to move multiple boxes you can select multiple items by holding down the ‘control key’.  You will notice a small ‘+’ next to the items you want to ‘add to your selection”.  Just click each item while holding down the control (ctrl) key.</a:t>
            </a:r>
          </a:p>
          <a:p>
            <a:endParaRPr lang="en-US" dirty="0" smtClean="0"/>
          </a:p>
          <a:p>
            <a:r>
              <a:rPr lang="en-US" dirty="0" smtClean="0"/>
              <a:t>If you need additional assistance with formatting your logic</a:t>
            </a:r>
            <a:r>
              <a:rPr lang="en-US" baseline="0" dirty="0" smtClean="0"/>
              <a:t> model, </a:t>
            </a:r>
            <a:r>
              <a:rPr lang="en-US" dirty="0" smtClean="0"/>
              <a:t>please contact PRItraining@dshs.wa.gov.</a:t>
            </a:r>
            <a:endParaRPr lang="en-US" dirty="0"/>
          </a:p>
        </p:txBody>
      </p:sp>
      <p:sp>
        <p:nvSpPr>
          <p:cNvPr id="4" name="Slide Number Placeholder 3"/>
          <p:cNvSpPr>
            <a:spLocks noGrp="1"/>
          </p:cNvSpPr>
          <p:nvPr>
            <p:ph type="sldNum" sz="quarter" idx="10"/>
          </p:nvPr>
        </p:nvSpPr>
        <p:spPr/>
        <p:txBody>
          <a:bodyPr/>
          <a:lstStyle/>
          <a:p>
            <a:fld id="{0AAA474B-85EB-45A1-BD7F-FE2C5AD52D3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AAA474B-85EB-45A1-BD7F-FE2C5AD52D33}"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BCE512-1504-45D6-BA9E-E5A51DE7AFC6}" type="datetimeFigureOut">
              <a:rPr lang="en-US" smtClean="0"/>
              <a:pPr/>
              <a:t>7/26/2013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C644F9-064D-40CA-9409-B1C46F9FF1E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CE512-1504-45D6-BA9E-E5A51DE7AFC6}" type="datetimeFigureOut">
              <a:rPr lang="en-US" smtClean="0"/>
              <a:pPr/>
              <a:t>7/26/2013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C644F9-064D-40CA-9409-B1C46F9FF1E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CE512-1504-45D6-BA9E-E5A51DE7AFC6}" type="datetimeFigureOut">
              <a:rPr lang="en-US" smtClean="0"/>
              <a:pPr/>
              <a:t>7/26/2013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C644F9-064D-40CA-9409-B1C46F9FF1E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CE512-1504-45D6-BA9E-E5A51DE7AFC6}" type="datetimeFigureOut">
              <a:rPr lang="en-US" smtClean="0"/>
              <a:pPr/>
              <a:t>7/26/2013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C644F9-064D-40CA-9409-B1C46F9FF1E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BCE512-1504-45D6-BA9E-E5A51DE7AFC6}" type="datetimeFigureOut">
              <a:rPr lang="en-US" smtClean="0"/>
              <a:pPr/>
              <a:t>7/26/2013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C644F9-064D-40CA-9409-B1C46F9FF1E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BCE512-1504-45D6-BA9E-E5A51DE7AFC6}" type="datetimeFigureOut">
              <a:rPr lang="en-US" smtClean="0"/>
              <a:pPr/>
              <a:t>7/26/2013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C644F9-064D-40CA-9409-B1C46F9FF1E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BCE512-1504-45D6-BA9E-E5A51DE7AFC6}" type="datetimeFigureOut">
              <a:rPr lang="en-US" smtClean="0"/>
              <a:pPr/>
              <a:t>7/26/2013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C644F9-064D-40CA-9409-B1C46F9FF1E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BCE512-1504-45D6-BA9E-E5A51DE7AFC6}" type="datetimeFigureOut">
              <a:rPr lang="en-US" smtClean="0"/>
              <a:pPr/>
              <a:t>7/26/2013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C644F9-064D-40CA-9409-B1C46F9FF1E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BCE512-1504-45D6-BA9E-E5A51DE7AFC6}" type="datetimeFigureOut">
              <a:rPr lang="en-US" smtClean="0"/>
              <a:pPr/>
              <a:t>7/26/2013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C644F9-064D-40CA-9409-B1C46F9FF1E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BCE512-1504-45D6-BA9E-E5A51DE7AFC6}" type="datetimeFigureOut">
              <a:rPr lang="en-US" smtClean="0"/>
              <a:pPr/>
              <a:t>7/26/2013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C644F9-064D-40CA-9409-B1C46F9FF1E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BCE512-1504-45D6-BA9E-E5A51DE7AFC6}" type="datetimeFigureOut">
              <a:rPr lang="en-US" smtClean="0"/>
              <a:pPr/>
              <a:t>7/26/2013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C644F9-064D-40CA-9409-B1C46F9FF1E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BCE512-1504-45D6-BA9E-E5A51DE7AFC6}" type="datetimeFigureOut">
              <a:rPr lang="en-US" smtClean="0"/>
              <a:pPr/>
              <a:t>7/26/2013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C644F9-064D-40CA-9409-B1C46F9FF1E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ounded Rectangular Callout 107"/>
          <p:cNvSpPr/>
          <p:nvPr/>
        </p:nvSpPr>
        <p:spPr>
          <a:xfrm>
            <a:off x="4577884" y="-688990"/>
            <a:ext cx="1456023" cy="688990"/>
          </a:xfrm>
          <a:prstGeom prst="wedgeRoundRectCallout">
            <a:avLst>
              <a:gd name="adj1" fmla="val 13318"/>
              <a:gd name="adj2" fmla="val 107272"/>
              <a:gd name="adj3" fmla="val 16667"/>
            </a:avLst>
          </a:prstGeom>
          <a:solidFill>
            <a:schemeClr val="bg1"/>
          </a:solidFill>
        </p:spPr>
        <p:style>
          <a:lnRef idx="1">
            <a:schemeClr val="dk1"/>
          </a:lnRef>
          <a:fillRef idx="2">
            <a:schemeClr val="dk1"/>
          </a:fillRef>
          <a:effectRef idx="1">
            <a:schemeClr val="dk1"/>
          </a:effectRef>
          <a:fontRef idx="minor">
            <a:schemeClr val="dk1"/>
          </a:fontRef>
        </p:style>
        <p:txBody>
          <a:bodyPr rtlCol="0" anchor="ctr"/>
          <a:lstStyle/>
          <a:p>
            <a:pPr algn="ctr"/>
            <a:r>
              <a:rPr lang="en-US" sz="1000" dirty="0" smtClean="0">
                <a:solidFill>
                  <a:schemeClr val="tx1"/>
                </a:solidFill>
              </a:rPr>
              <a:t>Must include a least one for each box below. Can add additional factors.</a:t>
            </a:r>
            <a:endParaRPr lang="en-US" dirty="0"/>
          </a:p>
        </p:txBody>
      </p:sp>
      <p:sp>
        <p:nvSpPr>
          <p:cNvPr id="98" name="Line 16"/>
          <p:cNvSpPr>
            <a:spLocks noChangeShapeType="1"/>
          </p:cNvSpPr>
          <p:nvPr/>
        </p:nvSpPr>
        <p:spPr bwMode="auto">
          <a:xfrm flipV="1">
            <a:off x="7599734" y="6753225"/>
            <a:ext cx="1458541" cy="3375"/>
          </a:xfrm>
          <a:prstGeom prst="line">
            <a:avLst/>
          </a:prstGeom>
          <a:noFill/>
          <a:ln w="38100">
            <a:solidFill>
              <a:schemeClr val="tx1"/>
            </a:solidFill>
            <a:round/>
            <a:headEnd type="oval" w="med" len="med"/>
            <a:tailEnd type="oval" w="med" len="med"/>
          </a:ln>
        </p:spPr>
        <p:txBody>
          <a:bodyPr wrap="square">
            <a:spAutoFit/>
          </a:bodyPr>
          <a:lstStyle/>
          <a:p>
            <a:endParaRPr lang="en-US">
              <a:solidFill>
                <a:prstClr val="black"/>
              </a:solidFill>
            </a:endParaRPr>
          </a:p>
        </p:txBody>
      </p:sp>
      <p:sp>
        <p:nvSpPr>
          <p:cNvPr id="101" name="Line 16"/>
          <p:cNvSpPr>
            <a:spLocks noChangeShapeType="1"/>
          </p:cNvSpPr>
          <p:nvPr/>
        </p:nvSpPr>
        <p:spPr bwMode="auto">
          <a:xfrm>
            <a:off x="6037634" y="6754240"/>
            <a:ext cx="1571625" cy="1344"/>
          </a:xfrm>
          <a:prstGeom prst="line">
            <a:avLst/>
          </a:prstGeom>
          <a:noFill/>
          <a:ln w="38100">
            <a:solidFill>
              <a:schemeClr val="tx1"/>
            </a:solidFill>
            <a:round/>
            <a:headEnd type="oval" w="med" len="med"/>
            <a:tailEnd type="oval" w="med" len="med"/>
          </a:ln>
        </p:spPr>
        <p:txBody>
          <a:bodyPr wrap="square">
            <a:spAutoFit/>
          </a:bodyPr>
          <a:lstStyle/>
          <a:p>
            <a:endParaRPr lang="en-US">
              <a:solidFill>
                <a:prstClr val="black"/>
              </a:solidFill>
            </a:endParaRPr>
          </a:p>
        </p:txBody>
      </p:sp>
      <p:sp>
        <p:nvSpPr>
          <p:cNvPr id="102" name="Line 16"/>
          <p:cNvSpPr>
            <a:spLocks noChangeShapeType="1"/>
          </p:cNvSpPr>
          <p:nvPr/>
        </p:nvSpPr>
        <p:spPr bwMode="auto">
          <a:xfrm flipV="1">
            <a:off x="1543105" y="6754912"/>
            <a:ext cx="4490720" cy="0"/>
          </a:xfrm>
          <a:prstGeom prst="line">
            <a:avLst/>
          </a:prstGeom>
          <a:noFill/>
          <a:ln w="38100">
            <a:gradFill flip="none" rotWithShape="1">
              <a:gsLst>
                <a:gs pos="0">
                  <a:schemeClr val="tx1"/>
                </a:gs>
                <a:gs pos="50000">
                  <a:schemeClr val="accent1">
                    <a:tint val="44500"/>
                    <a:satMod val="160000"/>
                  </a:schemeClr>
                </a:gs>
                <a:gs pos="100000">
                  <a:schemeClr val="accent1">
                    <a:tint val="23500"/>
                    <a:satMod val="160000"/>
                  </a:schemeClr>
                </a:gs>
              </a:gsLst>
              <a:lin ang="10800000" scaled="1"/>
              <a:tileRect/>
            </a:gradFill>
            <a:round/>
            <a:headEnd type="oval" w="med" len="med"/>
            <a:tailEnd type="oval" w="med" len="med"/>
          </a:ln>
        </p:spPr>
        <p:txBody>
          <a:bodyPr wrap="square">
            <a:spAutoFit/>
          </a:bodyPr>
          <a:lstStyle/>
          <a:p>
            <a:endParaRPr lang="en-US">
              <a:solidFill>
                <a:prstClr val="black"/>
              </a:solidFill>
            </a:endParaRPr>
          </a:p>
        </p:txBody>
      </p:sp>
      <p:sp>
        <p:nvSpPr>
          <p:cNvPr id="6" name="Text Box 10"/>
          <p:cNvSpPr txBox="1">
            <a:spLocks noChangeArrowheads="1"/>
          </p:cNvSpPr>
          <p:nvPr/>
        </p:nvSpPr>
        <p:spPr bwMode="auto">
          <a:xfrm>
            <a:off x="58091" y="2701740"/>
            <a:ext cx="1426464" cy="2452647"/>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marL="119063" indent="-119063">
              <a:spcAft>
                <a:spcPts val="600"/>
              </a:spcAft>
              <a:defRPr/>
            </a:pPr>
            <a:r>
              <a:rPr lang="en-US" sz="1050" b="1" i="1" dirty="0" smtClean="0">
                <a:solidFill>
                  <a:prstClr val="black"/>
                </a:solidFill>
              </a:rPr>
              <a:t>These problems…</a:t>
            </a:r>
          </a:p>
          <a:p>
            <a:pPr algn="ctr" fontAlgn="auto">
              <a:spcBef>
                <a:spcPct val="50000"/>
              </a:spcBef>
              <a:spcAft>
                <a:spcPts val="0"/>
              </a:spcAft>
              <a:defRPr/>
            </a:pPr>
            <a:endParaRPr lang="en-US" sz="1100" b="1" dirty="0" smtClean="0">
              <a:solidFill>
                <a:prstClr val="black"/>
              </a:solidFill>
            </a:endParaRPr>
          </a:p>
          <a:p>
            <a:pPr algn="ctr" fontAlgn="auto">
              <a:spcBef>
                <a:spcPct val="50000"/>
              </a:spcBef>
              <a:spcAft>
                <a:spcPts val="0"/>
              </a:spcAft>
              <a:defRPr/>
            </a:pPr>
            <a:r>
              <a:rPr lang="en-US" sz="1100" b="1" dirty="0" smtClean="0">
                <a:solidFill>
                  <a:prstClr val="black"/>
                </a:solidFill>
              </a:rPr>
              <a:t>School Performance</a:t>
            </a:r>
            <a:endParaRPr lang="en-US" sz="1100" b="1" dirty="0">
              <a:solidFill>
                <a:prstClr val="black"/>
              </a:solidFill>
            </a:endParaRPr>
          </a:p>
          <a:p>
            <a:pPr algn="ctr" fontAlgn="auto">
              <a:spcBef>
                <a:spcPts val="0"/>
              </a:spcBef>
              <a:spcAft>
                <a:spcPts val="0"/>
              </a:spcAft>
              <a:defRPr/>
            </a:pPr>
            <a:endParaRPr lang="en-US" sz="1100" b="1" dirty="0" smtClean="0">
              <a:solidFill>
                <a:prstClr val="black"/>
              </a:solidFill>
            </a:endParaRPr>
          </a:p>
          <a:p>
            <a:pPr algn="ctr" fontAlgn="auto">
              <a:spcBef>
                <a:spcPts val="0"/>
              </a:spcBef>
              <a:spcAft>
                <a:spcPts val="0"/>
              </a:spcAft>
              <a:defRPr/>
            </a:pPr>
            <a:endParaRPr lang="en-US" sz="1100" b="1" dirty="0">
              <a:solidFill>
                <a:prstClr val="black"/>
              </a:solidFill>
            </a:endParaRPr>
          </a:p>
          <a:p>
            <a:pPr algn="ctr" fontAlgn="auto">
              <a:spcBef>
                <a:spcPts val="0"/>
              </a:spcBef>
              <a:spcAft>
                <a:spcPts val="0"/>
              </a:spcAft>
              <a:defRPr/>
            </a:pPr>
            <a:r>
              <a:rPr lang="en-US" sz="1100" b="1" dirty="0" smtClean="0">
                <a:solidFill>
                  <a:prstClr val="black"/>
                </a:solidFill>
              </a:rPr>
              <a:t>Youth </a:t>
            </a:r>
            <a:r>
              <a:rPr lang="en-US" sz="1100" b="1" dirty="0">
                <a:solidFill>
                  <a:prstClr val="black"/>
                </a:solidFill>
              </a:rPr>
              <a:t>Delinquency  </a:t>
            </a:r>
          </a:p>
          <a:p>
            <a:pPr algn="ctr" fontAlgn="auto">
              <a:spcBef>
                <a:spcPts val="0"/>
              </a:spcBef>
              <a:spcAft>
                <a:spcPts val="0"/>
              </a:spcAft>
              <a:defRPr/>
            </a:pPr>
            <a:endParaRPr lang="en-US" sz="1100" b="1" dirty="0" smtClean="0">
              <a:solidFill>
                <a:prstClr val="black"/>
              </a:solidFill>
            </a:endParaRPr>
          </a:p>
          <a:p>
            <a:pPr algn="ctr" fontAlgn="auto">
              <a:spcBef>
                <a:spcPts val="0"/>
              </a:spcBef>
              <a:spcAft>
                <a:spcPts val="0"/>
              </a:spcAft>
              <a:defRPr/>
            </a:pPr>
            <a:endParaRPr lang="en-US" sz="1100" b="1" dirty="0">
              <a:solidFill>
                <a:prstClr val="black"/>
              </a:solidFill>
            </a:endParaRPr>
          </a:p>
          <a:p>
            <a:pPr algn="ctr" fontAlgn="auto">
              <a:spcBef>
                <a:spcPts val="0"/>
              </a:spcBef>
              <a:spcAft>
                <a:spcPts val="0"/>
              </a:spcAft>
              <a:defRPr/>
            </a:pPr>
            <a:r>
              <a:rPr lang="en-US" sz="1100" b="1" dirty="0">
                <a:solidFill>
                  <a:prstClr val="black"/>
                </a:solidFill>
              </a:rPr>
              <a:t>Mental </a:t>
            </a:r>
            <a:r>
              <a:rPr lang="en-US" sz="1100" b="1" dirty="0" smtClean="0">
                <a:solidFill>
                  <a:prstClr val="black"/>
                </a:solidFill>
              </a:rPr>
              <a:t>Health</a:t>
            </a:r>
          </a:p>
          <a:p>
            <a:pPr algn="ctr">
              <a:defRPr/>
            </a:pPr>
            <a:endParaRPr lang="en-US" sz="1100" dirty="0" smtClean="0">
              <a:solidFill>
                <a:schemeClr val="tx1"/>
              </a:solidFill>
            </a:endParaRPr>
          </a:p>
          <a:p>
            <a:pPr algn="ctr">
              <a:defRPr/>
            </a:pPr>
            <a:r>
              <a:rPr lang="en-US" sz="1100" dirty="0">
                <a:solidFill>
                  <a:schemeClr val="tx1"/>
                </a:solidFill>
              </a:rPr>
              <a:t>[Add Yours Here]</a:t>
            </a:r>
          </a:p>
          <a:p>
            <a:pPr algn="ctr" fontAlgn="auto">
              <a:spcBef>
                <a:spcPts val="0"/>
              </a:spcBef>
              <a:spcAft>
                <a:spcPts val="0"/>
              </a:spcAft>
              <a:defRPr/>
            </a:pPr>
            <a:endParaRPr lang="en-US" sz="1100" b="1" dirty="0">
              <a:solidFill>
                <a:prstClr val="black"/>
              </a:solidFill>
            </a:endParaRPr>
          </a:p>
        </p:txBody>
      </p:sp>
      <p:grpSp>
        <p:nvGrpSpPr>
          <p:cNvPr id="2" name="Group 57"/>
          <p:cNvGrpSpPr/>
          <p:nvPr/>
        </p:nvGrpSpPr>
        <p:grpSpPr>
          <a:xfrm>
            <a:off x="109100" y="1450302"/>
            <a:ext cx="8925026" cy="273723"/>
            <a:chOff x="109100" y="1450302"/>
            <a:chExt cx="8925026" cy="273723"/>
          </a:xfrm>
        </p:grpSpPr>
        <p:sp>
          <p:nvSpPr>
            <p:cNvPr id="21" name="Line 16"/>
            <p:cNvSpPr>
              <a:spLocks noChangeShapeType="1"/>
            </p:cNvSpPr>
            <p:nvPr/>
          </p:nvSpPr>
          <p:spPr bwMode="auto">
            <a:xfrm>
              <a:off x="6046207" y="1591866"/>
              <a:ext cx="2987919" cy="3796"/>
            </a:xfrm>
            <a:prstGeom prst="line">
              <a:avLst/>
            </a:prstGeom>
            <a:noFill/>
            <a:ln w="38100">
              <a:solidFill>
                <a:schemeClr val="tx1"/>
              </a:solidFill>
              <a:round/>
              <a:headEnd type="oval" w="med" len="med"/>
              <a:tailEnd type="oval" w="med" len="med"/>
            </a:ln>
          </p:spPr>
          <p:txBody>
            <a:bodyPr wrap="square">
              <a:spAutoFit/>
            </a:bodyPr>
            <a:lstStyle/>
            <a:p>
              <a:endParaRPr lang="en-US">
                <a:solidFill>
                  <a:prstClr val="black"/>
                </a:solidFill>
              </a:endParaRPr>
            </a:p>
          </p:txBody>
        </p:sp>
        <p:sp>
          <p:nvSpPr>
            <p:cNvPr id="25" name="TextBox 24"/>
            <p:cNvSpPr txBox="1"/>
            <p:nvPr/>
          </p:nvSpPr>
          <p:spPr>
            <a:xfrm>
              <a:off x="7318526" y="1450302"/>
              <a:ext cx="552449" cy="253916"/>
            </a:xfrm>
            <a:prstGeom prst="rect">
              <a:avLst/>
            </a:prstGeom>
            <a:solidFill>
              <a:schemeClr val="bg1"/>
            </a:solidFill>
          </p:spPr>
          <p:txBody>
            <a:bodyPr wrap="square" rtlCol="0">
              <a:spAutoFit/>
            </a:bodyPr>
            <a:lstStyle/>
            <a:p>
              <a:pPr algn="ctr"/>
              <a:r>
                <a:rPr lang="en-US" sz="1050" dirty="0" smtClean="0">
                  <a:solidFill>
                    <a:prstClr val="black"/>
                  </a:solidFill>
                </a:rPr>
                <a:t>Action</a:t>
              </a:r>
              <a:endParaRPr lang="en-US" sz="1050" dirty="0">
                <a:solidFill>
                  <a:prstClr val="black"/>
                </a:solidFill>
              </a:endParaRPr>
            </a:p>
          </p:txBody>
        </p:sp>
        <p:sp>
          <p:nvSpPr>
            <p:cNvPr id="20" name="Line 16"/>
            <p:cNvSpPr>
              <a:spLocks noChangeShapeType="1"/>
            </p:cNvSpPr>
            <p:nvPr/>
          </p:nvSpPr>
          <p:spPr bwMode="auto">
            <a:xfrm>
              <a:off x="109100" y="1589314"/>
              <a:ext cx="5936698" cy="2818"/>
            </a:xfrm>
            <a:prstGeom prst="line">
              <a:avLst/>
            </a:prstGeom>
            <a:noFill/>
            <a:ln w="38100">
              <a:solidFill>
                <a:schemeClr val="tx1"/>
              </a:solidFill>
              <a:round/>
              <a:headEnd type="oval" w="med" len="med"/>
              <a:tailEnd type="oval" w="med" len="med"/>
            </a:ln>
          </p:spPr>
          <p:txBody>
            <a:bodyPr wrap="square">
              <a:spAutoFit/>
            </a:bodyPr>
            <a:lstStyle/>
            <a:p>
              <a:endParaRPr lang="en-US">
                <a:solidFill>
                  <a:prstClr val="black"/>
                </a:solidFill>
              </a:endParaRPr>
            </a:p>
          </p:txBody>
        </p:sp>
        <p:sp>
          <p:nvSpPr>
            <p:cNvPr id="24" name="TextBox 23"/>
            <p:cNvSpPr txBox="1"/>
            <p:nvPr/>
          </p:nvSpPr>
          <p:spPr>
            <a:xfrm>
              <a:off x="2657475" y="1470109"/>
              <a:ext cx="752475" cy="253916"/>
            </a:xfrm>
            <a:prstGeom prst="rect">
              <a:avLst/>
            </a:prstGeom>
            <a:solidFill>
              <a:schemeClr val="bg1"/>
            </a:solidFill>
          </p:spPr>
          <p:txBody>
            <a:bodyPr wrap="square" rtlCol="0">
              <a:spAutoFit/>
            </a:bodyPr>
            <a:lstStyle/>
            <a:p>
              <a:pPr algn="ctr"/>
              <a:r>
                <a:rPr lang="en-US" sz="1050" dirty="0" smtClean="0">
                  <a:solidFill>
                    <a:prstClr val="black"/>
                  </a:solidFill>
                </a:rPr>
                <a:t>Outcomes</a:t>
              </a:r>
              <a:endParaRPr lang="en-US" sz="1050" dirty="0">
                <a:solidFill>
                  <a:prstClr val="black"/>
                </a:solidFill>
              </a:endParaRPr>
            </a:p>
          </p:txBody>
        </p:sp>
      </p:grpSp>
      <p:sp>
        <p:nvSpPr>
          <p:cNvPr id="5" name="TextBox 4"/>
          <p:cNvSpPr txBox="1"/>
          <p:nvPr/>
        </p:nvSpPr>
        <p:spPr>
          <a:xfrm>
            <a:off x="32657" y="1630233"/>
            <a:ext cx="1524000" cy="276999"/>
          </a:xfrm>
          <a:prstGeom prst="rect">
            <a:avLst/>
          </a:prstGeom>
          <a:noFill/>
        </p:spPr>
        <p:txBody>
          <a:bodyPr wrap="square" rtlCol="0">
            <a:spAutoFit/>
          </a:bodyPr>
          <a:lstStyle/>
          <a:p>
            <a:pPr algn="ctr"/>
            <a:r>
              <a:rPr lang="en-US" sz="1200" i="1" dirty="0" smtClean="0">
                <a:solidFill>
                  <a:prstClr val="black"/>
                </a:solidFill>
              </a:rPr>
              <a:t>What is the problem?</a:t>
            </a:r>
            <a:endParaRPr lang="en-US" sz="1200" i="1" dirty="0">
              <a:solidFill>
                <a:prstClr val="black"/>
              </a:solidFill>
            </a:endParaRPr>
          </a:p>
        </p:txBody>
      </p:sp>
      <p:sp>
        <p:nvSpPr>
          <p:cNvPr id="10" name="TextBox 9"/>
          <p:cNvSpPr txBox="1"/>
          <p:nvPr/>
        </p:nvSpPr>
        <p:spPr>
          <a:xfrm>
            <a:off x="1628732" y="1652816"/>
            <a:ext cx="1371600" cy="276999"/>
          </a:xfrm>
          <a:prstGeom prst="rect">
            <a:avLst/>
          </a:prstGeom>
          <a:noFill/>
        </p:spPr>
        <p:txBody>
          <a:bodyPr wrap="square" rtlCol="0">
            <a:spAutoFit/>
          </a:bodyPr>
          <a:lstStyle/>
          <a:p>
            <a:pPr algn="ctr"/>
            <a:r>
              <a:rPr lang="en-US" sz="1200" i="1" dirty="0" smtClean="0">
                <a:solidFill>
                  <a:prstClr val="black"/>
                </a:solidFill>
              </a:rPr>
              <a:t>Why</a:t>
            </a:r>
            <a:r>
              <a:rPr lang="en-US" sz="1050" i="1" dirty="0" smtClean="0">
                <a:solidFill>
                  <a:prstClr val="black"/>
                </a:solidFill>
              </a:rPr>
              <a:t>? </a:t>
            </a:r>
          </a:p>
        </p:txBody>
      </p:sp>
      <p:sp>
        <p:nvSpPr>
          <p:cNvPr id="15" name="TextBox 14"/>
          <p:cNvSpPr txBox="1"/>
          <p:nvPr/>
        </p:nvSpPr>
        <p:spPr>
          <a:xfrm>
            <a:off x="3302000" y="1627024"/>
            <a:ext cx="1066800" cy="276999"/>
          </a:xfrm>
          <a:prstGeom prst="rect">
            <a:avLst/>
          </a:prstGeom>
          <a:noFill/>
        </p:spPr>
        <p:txBody>
          <a:bodyPr wrap="square" rtlCol="0">
            <a:spAutoFit/>
          </a:bodyPr>
          <a:lstStyle/>
          <a:p>
            <a:pPr algn="ctr"/>
            <a:r>
              <a:rPr lang="en-US" sz="1200" i="1" dirty="0" smtClean="0">
                <a:solidFill>
                  <a:prstClr val="black"/>
                </a:solidFill>
              </a:rPr>
              <a:t>Why here?</a:t>
            </a:r>
          </a:p>
        </p:txBody>
      </p:sp>
      <p:sp>
        <p:nvSpPr>
          <p:cNvPr id="18" name="TextBox 17"/>
          <p:cNvSpPr txBox="1"/>
          <p:nvPr/>
        </p:nvSpPr>
        <p:spPr>
          <a:xfrm>
            <a:off x="4651828" y="1589314"/>
            <a:ext cx="1317171" cy="276999"/>
          </a:xfrm>
          <a:prstGeom prst="rect">
            <a:avLst/>
          </a:prstGeom>
          <a:noFill/>
        </p:spPr>
        <p:txBody>
          <a:bodyPr wrap="square" rtlCol="0">
            <a:spAutoFit/>
          </a:bodyPr>
          <a:lstStyle/>
          <a:p>
            <a:pPr algn="ctr"/>
            <a:r>
              <a:rPr lang="en-US" sz="1200" i="1" dirty="0" smtClean="0">
                <a:solidFill>
                  <a:prstClr val="black"/>
                </a:solidFill>
              </a:rPr>
              <a:t>But why here?</a:t>
            </a:r>
          </a:p>
        </p:txBody>
      </p:sp>
      <p:sp>
        <p:nvSpPr>
          <p:cNvPr id="23" name="TextBox 22"/>
          <p:cNvSpPr txBox="1"/>
          <p:nvPr/>
        </p:nvSpPr>
        <p:spPr>
          <a:xfrm>
            <a:off x="7663543" y="1587074"/>
            <a:ext cx="1371600" cy="461665"/>
          </a:xfrm>
          <a:prstGeom prst="rect">
            <a:avLst/>
          </a:prstGeom>
          <a:noFill/>
        </p:spPr>
        <p:txBody>
          <a:bodyPr wrap="square" rtlCol="0">
            <a:spAutoFit/>
          </a:bodyPr>
          <a:lstStyle/>
          <a:p>
            <a:pPr algn="ctr"/>
            <a:r>
              <a:rPr lang="en-US" sz="1200" i="1" dirty="0" smtClean="0">
                <a:solidFill>
                  <a:prstClr val="black"/>
                </a:solidFill>
              </a:rPr>
              <a:t>So what? How will we know?</a:t>
            </a:r>
          </a:p>
        </p:txBody>
      </p:sp>
      <p:sp>
        <p:nvSpPr>
          <p:cNvPr id="19" name="TextBox 18"/>
          <p:cNvSpPr txBox="1"/>
          <p:nvPr/>
        </p:nvSpPr>
        <p:spPr>
          <a:xfrm>
            <a:off x="6143171" y="1605810"/>
            <a:ext cx="1447800" cy="461665"/>
          </a:xfrm>
          <a:prstGeom prst="rect">
            <a:avLst/>
          </a:prstGeom>
          <a:noFill/>
        </p:spPr>
        <p:txBody>
          <a:bodyPr wrap="square" rtlCol="0">
            <a:spAutoFit/>
          </a:bodyPr>
          <a:lstStyle/>
          <a:p>
            <a:pPr algn="ctr"/>
            <a:r>
              <a:rPr lang="en-US" sz="1200" i="1" dirty="0" smtClean="0">
                <a:solidFill>
                  <a:prstClr val="black"/>
                </a:solidFill>
              </a:rPr>
              <a:t>What are we doing about it?</a:t>
            </a:r>
          </a:p>
        </p:txBody>
      </p:sp>
      <p:sp>
        <p:nvSpPr>
          <p:cNvPr id="26" name="Text Box 11"/>
          <p:cNvSpPr txBox="1">
            <a:spLocks noChangeArrowheads="1"/>
          </p:cNvSpPr>
          <p:nvPr/>
        </p:nvSpPr>
        <p:spPr bwMode="auto">
          <a:xfrm>
            <a:off x="1600200" y="2514600"/>
            <a:ext cx="1371600" cy="297180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a:lstStyle/>
          <a:p>
            <a:pPr>
              <a:spcAft>
                <a:spcPts val="600"/>
              </a:spcAft>
              <a:defRPr/>
            </a:pPr>
            <a:r>
              <a:rPr lang="en-US" sz="1050" b="1" i="1" dirty="0" smtClean="0">
                <a:solidFill>
                  <a:prstClr val="black"/>
                </a:solidFill>
              </a:rPr>
              <a:t>These types of problems…</a:t>
            </a:r>
          </a:p>
          <a:p>
            <a:pPr algn="ctr" fontAlgn="auto">
              <a:spcBef>
                <a:spcPct val="50000"/>
              </a:spcBef>
              <a:spcAft>
                <a:spcPts val="0"/>
              </a:spcAft>
              <a:defRPr/>
            </a:pPr>
            <a:r>
              <a:rPr lang="en-US" sz="1050" b="1" dirty="0">
                <a:solidFill>
                  <a:prstClr val="black"/>
                </a:solidFill>
              </a:rPr>
              <a:t>Any Underage Drinking </a:t>
            </a:r>
          </a:p>
          <a:p>
            <a:pPr algn="ctr" fontAlgn="auto">
              <a:spcBef>
                <a:spcPts val="0"/>
              </a:spcBef>
              <a:spcAft>
                <a:spcPts val="0"/>
              </a:spcAft>
              <a:defRPr/>
            </a:pPr>
            <a:endParaRPr lang="en-US" sz="1050" dirty="0">
              <a:solidFill>
                <a:prstClr val="black"/>
              </a:solidFill>
            </a:endParaRPr>
          </a:p>
          <a:p>
            <a:pPr algn="ctr" fontAlgn="auto">
              <a:spcBef>
                <a:spcPts val="0"/>
              </a:spcBef>
              <a:spcAft>
                <a:spcPts val="0"/>
              </a:spcAft>
              <a:defRPr/>
            </a:pPr>
            <a:r>
              <a:rPr lang="en-US" sz="1050" b="1" dirty="0">
                <a:solidFill>
                  <a:prstClr val="black"/>
                </a:solidFill>
              </a:rPr>
              <a:t>Underage  </a:t>
            </a:r>
            <a:br>
              <a:rPr lang="en-US" sz="1050" b="1" dirty="0">
                <a:solidFill>
                  <a:prstClr val="black"/>
                </a:solidFill>
              </a:rPr>
            </a:br>
            <a:r>
              <a:rPr lang="en-US" sz="1050" b="1" dirty="0">
                <a:solidFill>
                  <a:prstClr val="black"/>
                </a:solidFill>
              </a:rPr>
              <a:t>Problem and Heavy Drinking</a:t>
            </a:r>
          </a:p>
          <a:p>
            <a:pPr algn="ctr" fontAlgn="auto">
              <a:spcBef>
                <a:spcPts val="0"/>
              </a:spcBef>
              <a:spcAft>
                <a:spcPts val="0"/>
              </a:spcAft>
              <a:defRPr/>
            </a:pPr>
            <a:endParaRPr lang="en-US" sz="1050" b="1" dirty="0">
              <a:solidFill>
                <a:prstClr val="black"/>
              </a:solidFill>
            </a:endParaRPr>
          </a:p>
          <a:p>
            <a:pPr algn="ctr" fontAlgn="auto">
              <a:spcBef>
                <a:spcPts val="0"/>
              </a:spcBef>
              <a:spcAft>
                <a:spcPts val="0"/>
              </a:spcAft>
              <a:defRPr/>
            </a:pPr>
            <a:endParaRPr lang="en-US" sz="1050" b="1" dirty="0" smtClean="0">
              <a:solidFill>
                <a:schemeClr val="tx1"/>
              </a:solidFill>
            </a:endParaRPr>
          </a:p>
          <a:p>
            <a:pPr algn="ctr" fontAlgn="auto">
              <a:spcBef>
                <a:spcPts val="0"/>
              </a:spcBef>
              <a:spcAft>
                <a:spcPts val="0"/>
              </a:spcAft>
              <a:defRPr/>
            </a:pPr>
            <a:endParaRPr lang="en-US" sz="1050" b="1" dirty="0">
              <a:solidFill>
                <a:schemeClr val="tx1"/>
              </a:solidFill>
            </a:endParaRPr>
          </a:p>
          <a:p>
            <a:pPr algn="ctr" fontAlgn="auto">
              <a:spcBef>
                <a:spcPts val="0"/>
              </a:spcBef>
              <a:spcAft>
                <a:spcPts val="0"/>
              </a:spcAft>
              <a:defRPr/>
            </a:pPr>
            <a:r>
              <a:rPr lang="en-US" sz="1050" dirty="0" smtClean="0">
                <a:solidFill>
                  <a:schemeClr val="tx1"/>
                </a:solidFill>
              </a:rPr>
              <a:t>[Add Yours Here]</a:t>
            </a:r>
            <a:endParaRPr lang="en-US" sz="1050" dirty="0">
              <a:solidFill>
                <a:schemeClr val="tx1"/>
              </a:solidFill>
            </a:endParaRPr>
          </a:p>
          <a:p>
            <a:pPr marL="119063" indent="-119063">
              <a:buFont typeface="Arial" pitchFamily="34" charset="0"/>
              <a:buChar char="•"/>
              <a:defRPr/>
            </a:pPr>
            <a:endParaRPr lang="en-US" sz="1050" dirty="0" smtClean="0">
              <a:solidFill>
                <a:prstClr val="black"/>
              </a:solidFill>
            </a:endParaRPr>
          </a:p>
          <a:p>
            <a:pPr algn="ctr">
              <a:defRPr/>
            </a:pPr>
            <a:endParaRPr lang="en-US" sz="1050" b="1" dirty="0">
              <a:solidFill>
                <a:prstClr val="black"/>
              </a:solidFill>
            </a:endParaRPr>
          </a:p>
          <a:p>
            <a:pPr algn="ctr">
              <a:defRPr/>
            </a:pPr>
            <a:endParaRPr lang="en-US" sz="1050" dirty="0">
              <a:solidFill>
                <a:prstClr val="black"/>
              </a:solidFill>
            </a:endParaRPr>
          </a:p>
        </p:txBody>
      </p:sp>
      <p:sp>
        <p:nvSpPr>
          <p:cNvPr id="27" name="Text Box 14"/>
          <p:cNvSpPr txBox="1">
            <a:spLocks noChangeArrowheads="1"/>
          </p:cNvSpPr>
          <p:nvPr/>
        </p:nvSpPr>
        <p:spPr bwMode="auto">
          <a:xfrm>
            <a:off x="3100006" y="1905000"/>
            <a:ext cx="1399032" cy="44871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noAutofit/>
          </a:bodyPr>
          <a:lstStyle/>
          <a:p>
            <a:pPr>
              <a:spcAft>
                <a:spcPts val="600"/>
              </a:spcAft>
              <a:defRPr/>
            </a:pPr>
            <a:r>
              <a:rPr lang="en-US" sz="1050" b="1" i="1" dirty="0" smtClean="0">
                <a:solidFill>
                  <a:prstClr val="black"/>
                </a:solidFill>
              </a:rPr>
              <a:t>…with these common  factors…</a:t>
            </a:r>
          </a:p>
        </p:txBody>
      </p:sp>
      <p:grpSp>
        <p:nvGrpSpPr>
          <p:cNvPr id="8" name="Group 56"/>
          <p:cNvGrpSpPr/>
          <p:nvPr/>
        </p:nvGrpSpPr>
        <p:grpSpPr>
          <a:xfrm>
            <a:off x="6096000" y="2025127"/>
            <a:ext cx="1437516" cy="4539105"/>
            <a:chOff x="4668576" y="1997634"/>
            <a:chExt cx="1437516" cy="4539105"/>
          </a:xfrm>
        </p:grpSpPr>
        <p:sp>
          <p:nvSpPr>
            <p:cNvPr id="28" name="TextBox 27"/>
            <p:cNvSpPr txBox="1"/>
            <p:nvPr/>
          </p:nvSpPr>
          <p:spPr>
            <a:xfrm>
              <a:off x="4670668" y="2436027"/>
              <a:ext cx="1435241" cy="965480"/>
            </a:xfrm>
            <a:prstGeom prst="rect">
              <a:avLst/>
            </a:prstGeom>
          </p:spPr>
          <p:style>
            <a:lnRef idx="1">
              <a:schemeClr val="accent3"/>
            </a:lnRef>
            <a:fillRef idx="2">
              <a:schemeClr val="accent3"/>
            </a:fillRef>
            <a:effectRef idx="1">
              <a:schemeClr val="accent3"/>
            </a:effectRef>
            <a:fontRef idx="minor">
              <a:schemeClr val="dk1"/>
            </a:fontRef>
          </p:style>
          <p:txBody>
            <a:bodyPr/>
            <a:lstStyle/>
            <a:p>
              <a:pPr algn="ctr">
                <a:defRPr/>
              </a:pPr>
              <a:r>
                <a:rPr lang="en-US" sz="1000" b="1" dirty="0">
                  <a:solidFill>
                    <a:prstClr val="black"/>
                  </a:solidFill>
                </a:rPr>
                <a:t>Community engagement/Coalition development:</a:t>
              </a:r>
              <a:endParaRPr lang="en-US" sz="1000" dirty="0">
                <a:solidFill>
                  <a:prstClr val="black"/>
                </a:solidFill>
              </a:endParaRPr>
            </a:p>
            <a:p>
              <a:pPr algn="ctr">
                <a:defRPr/>
              </a:pPr>
              <a:endParaRPr lang="en-US" sz="400" b="1" dirty="0" smtClean="0">
                <a:solidFill>
                  <a:prstClr val="black"/>
                </a:solidFill>
              </a:endParaRPr>
            </a:p>
            <a:p>
              <a:pPr algn="ctr">
                <a:defRPr/>
              </a:pPr>
              <a:r>
                <a:rPr lang="en-US" sz="1000" dirty="0" smtClean="0">
                  <a:solidFill>
                    <a:prstClr val="black"/>
                  </a:solidFill>
                </a:rPr>
                <a:t>[Coalition Name]</a:t>
              </a:r>
            </a:p>
            <a:p>
              <a:pPr algn="ctr">
                <a:defRPr/>
              </a:pPr>
              <a:r>
                <a:rPr lang="en-US" sz="1000" dirty="0" smtClean="0">
                  <a:solidFill>
                    <a:prstClr val="black"/>
                  </a:solidFill>
                </a:rPr>
                <a:t>[Add Yours Here]</a:t>
              </a:r>
            </a:p>
          </p:txBody>
        </p:sp>
        <p:sp>
          <p:nvSpPr>
            <p:cNvPr id="29" name="TextBox 28"/>
            <p:cNvSpPr txBox="1"/>
            <p:nvPr/>
          </p:nvSpPr>
          <p:spPr>
            <a:xfrm>
              <a:off x="4668576" y="4932680"/>
              <a:ext cx="1435240" cy="844061"/>
            </a:xfrm>
            <a:prstGeom prst="rect">
              <a:avLst/>
            </a:prstGeom>
            <a:ln/>
          </p:spPr>
          <p:style>
            <a:lnRef idx="1">
              <a:schemeClr val="accent3"/>
            </a:lnRef>
            <a:fillRef idx="2">
              <a:schemeClr val="accent3"/>
            </a:fillRef>
            <a:effectRef idx="1">
              <a:schemeClr val="accent3"/>
            </a:effectRef>
            <a:fontRef idx="minor">
              <a:schemeClr val="dk1"/>
            </a:fontRef>
          </p:style>
          <p:txBody>
            <a:bodyPr wrap="square">
              <a:noAutofit/>
            </a:bodyPr>
            <a:lstStyle/>
            <a:p>
              <a:pPr algn="ctr" fontAlgn="auto">
                <a:spcBef>
                  <a:spcPts val="0"/>
                </a:spcBef>
                <a:spcAft>
                  <a:spcPts val="0"/>
                </a:spcAft>
                <a:defRPr/>
              </a:pPr>
              <a:r>
                <a:rPr lang="en-US" sz="1000" b="1" dirty="0">
                  <a:solidFill>
                    <a:prstClr val="black"/>
                  </a:solidFill>
                </a:rPr>
                <a:t>School-based Prevention/ Intervention  </a:t>
              </a:r>
              <a:r>
                <a:rPr lang="en-US" sz="1000" b="1" dirty="0" smtClean="0">
                  <a:solidFill>
                    <a:prstClr val="black"/>
                  </a:solidFill>
                </a:rPr>
                <a:t>Services:</a:t>
              </a:r>
            </a:p>
            <a:p>
              <a:pPr algn="ctr" fontAlgn="auto">
                <a:spcBef>
                  <a:spcPts val="0"/>
                </a:spcBef>
                <a:spcAft>
                  <a:spcPts val="0"/>
                </a:spcAft>
                <a:defRPr/>
              </a:pPr>
              <a:r>
                <a:rPr lang="en-US" sz="1000" dirty="0" smtClean="0">
                  <a:solidFill>
                    <a:prstClr val="black"/>
                  </a:solidFill>
                </a:rPr>
                <a:t>Student Assistance Program</a:t>
              </a:r>
            </a:p>
          </p:txBody>
        </p:sp>
        <p:sp>
          <p:nvSpPr>
            <p:cNvPr id="30" name="TextBox 29"/>
            <p:cNvSpPr txBox="1"/>
            <p:nvPr/>
          </p:nvSpPr>
          <p:spPr>
            <a:xfrm>
              <a:off x="4669588" y="5828853"/>
              <a:ext cx="1435608" cy="707886"/>
            </a:xfrm>
            <a:prstGeom prst="rect">
              <a:avLst/>
            </a:prstGeom>
            <a:ln/>
          </p:spPr>
          <p:style>
            <a:lnRef idx="1">
              <a:schemeClr val="accent3"/>
            </a:lnRef>
            <a:fillRef idx="2">
              <a:schemeClr val="accent3"/>
            </a:fillRef>
            <a:effectRef idx="1">
              <a:schemeClr val="accent3"/>
            </a:effectRef>
            <a:fontRef idx="minor">
              <a:schemeClr val="dk1"/>
            </a:fontRef>
          </p:style>
          <p:txBody>
            <a:bodyPr wrap="square">
              <a:spAutoFit/>
            </a:bodyPr>
            <a:lstStyle/>
            <a:p>
              <a:pPr algn="ctr">
                <a:defRPr/>
              </a:pPr>
              <a:r>
                <a:rPr lang="en-US" sz="1000" b="1" dirty="0" smtClean="0">
                  <a:solidFill>
                    <a:prstClr val="black"/>
                  </a:solidFill>
                </a:rPr>
                <a:t>Direct Services:</a:t>
              </a:r>
            </a:p>
            <a:p>
              <a:pPr algn="ctr">
                <a:defRPr/>
              </a:pPr>
              <a:endParaRPr lang="en-US" sz="1000" b="1" dirty="0" smtClean="0">
                <a:solidFill>
                  <a:prstClr val="black"/>
                </a:solidFill>
              </a:endParaRPr>
            </a:p>
            <a:p>
              <a:pPr algn="ctr">
                <a:defRPr/>
              </a:pPr>
              <a:r>
                <a:rPr lang="en-US" sz="1000" dirty="0" smtClean="0">
                  <a:solidFill>
                    <a:prstClr val="black"/>
                  </a:solidFill>
                </a:rPr>
                <a:t>[Add Yours Here]</a:t>
              </a:r>
            </a:p>
            <a:p>
              <a:pPr algn="ctr">
                <a:defRPr/>
              </a:pPr>
              <a:endParaRPr lang="en-US" sz="1000" b="1" dirty="0">
                <a:solidFill>
                  <a:prstClr val="black"/>
                </a:solidFill>
              </a:endParaRPr>
            </a:p>
          </p:txBody>
        </p:sp>
        <p:sp>
          <p:nvSpPr>
            <p:cNvPr id="32" name="TextBox 31"/>
            <p:cNvSpPr txBox="1"/>
            <p:nvPr/>
          </p:nvSpPr>
          <p:spPr>
            <a:xfrm>
              <a:off x="4668576" y="3445434"/>
              <a:ext cx="1435608" cy="657330"/>
            </a:xfrm>
            <a:prstGeom prst="rect">
              <a:avLst/>
            </a:prstGeom>
          </p:spPr>
          <p:style>
            <a:lnRef idx="1">
              <a:schemeClr val="accent3"/>
            </a:lnRef>
            <a:fillRef idx="2">
              <a:schemeClr val="accent3"/>
            </a:fillRef>
            <a:effectRef idx="1">
              <a:schemeClr val="accent3"/>
            </a:effectRef>
            <a:fontRef idx="minor">
              <a:schemeClr val="dk1"/>
            </a:fontRef>
          </p:style>
          <p:txBody>
            <a:bodyPr/>
            <a:lstStyle/>
            <a:p>
              <a:pPr algn="ctr">
                <a:defRPr/>
              </a:pPr>
              <a:r>
                <a:rPr lang="en-US" sz="1000" b="1" dirty="0" smtClean="0">
                  <a:solidFill>
                    <a:prstClr val="black"/>
                  </a:solidFill>
                </a:rPr>
                <a:t>Public Awareness:</a:t>
              </a:r>
            </a:p>
            <a:p>
              <a:pPr algn="ctr">
                <a:defRPr/>
              </a:pPr>
              <a:endParaRPr lang="en-US" sz="1000" b="1" dirty="0" smtClean="0">
                <a:solidFill>
                  <a:prstClr val="black"/>
                </a:solidFill>
              </a:endParaRPr>
            </a:p>
            <a:p>
              <a:pPr algn="ctr">
                <a:defRPr/>
              </a:pPr>
              <a:r>
                <a:rPr lang="en-US" sz="1000" dirty="0" smtClean="0">
                  <a:solidFill>
                    <a:prstClr val="black"/>
                  </a:solidFill>
                </a:rPr>
                <a:t>[Add Yours Here]</a:t>
              </a:r>
            </a:p>
          </p:txBody>
        </p:sp>
        <p:sp>
          <p:nvSpPr>
            <p:cNvPr id="33" name="TextBox 32"/>
            <p:cNvSpPr txBox="1"/>
            <p:nvPr/>
          </p:nvSpPr>
          <p:spPr>
            <a:xfrm>
              <a:off x="4669472" y="4157232"/>
              <a:ext cx="1432050" cy="720131"/>
            </a:xfrm>
            <a:prstGeom prst="rect">
              <a:avLst/>
            </a:prstGeom>
          </p:spPr>
          <p:style>
            <a:lnRef idx="1">
              <a:schemeClr val="accent3"/>
            </a:lnRef>
            <a:fillRef idx="2">
              <a:schemeClr val="accent3"/>
            </a:fillRef>
            <a:effectRef idx="1">
              <a:schemeClr val="accent3"/>
            </a:effectRef>
            <a:fontRef idx="minor">
              <a:schemeClr val="dk1"/>
            </a:fontRef>
          </p:style>
          <p:txBody>
            <a:bodyPr/>
            <a:lstStyle/>
            <a:p>
              <a:pPr algn="ctr">
                <a:defRPr/>
              </a:pPr>
              <a:r>
                <a:rPr lang="en-US" sz="1000" b="1" dirty="0" smtClean="0">
                  <a:solidFill>
                    <a:prstClr val="black"/>
                  </a:solidFill>
                </a:rPr>
                <a:t>Environmental Strategies: </a:t>
              </a:r>
            </a:p>
            <a:p>
              <a:pPr algn="ctr">
                <a:defRPr/>
              </a:pPr>
              <a:endParaRPr lang="en-US" sz="1000" b="1" dirty="0">
                <a:solidFill>
                  <a:prstClr val="black"/>
                </a:solidFill>
              </a:endParaRPr>
            </a:p>
            <a:p>
              <a:pPr algn="ctr">
                <a:defRPr/>
              </a:pPr>
              <a:r>
                <a:rPr lang="en-US" sz="1000" dirty="0" smtClean="0">
                  <a:solidFill>
                    <a:prstClr val="black"/>
                  </a:solidFill>
                </a:rPr>
                <a:t>[Add Yours Here]</a:t>
              </a:r>
            </a:p>
            <a:p>
              <a:pPr algn="ctr">
                <a:defRPr/>
              </a:pPr>
              <a:endParaRPr lang="en-US" sz="1000" b="1" dirty="0" smtClean="0">
                <a:solidFill>
                  <a:srgbClr val="FF0000"/>
                </a:solidFill>
              </a:endParaRPr>
            </a:p>
          </p:txBody>
        </p:sp>
        <p:sp>
          <p:nvSpPr>
            <p:cNvPr id="34" name="TextBox 33"/>
            <p:cNvSpPr txBox="1"/>
            <p:nvPr/>
          </p:nvSpPr>
          <p:spPr>
            <a:xfrm>
              <a:off x="4670484" y="1997634"/>
              <a:ext cx="1435608" cy="381000"/>
            </a:xfrm>
            <a:prstGeom prst="rect">
              <a:avLst/>
            </a:prstGeom>
          </p:spPr>
          <p:style>
            <a:lnRef idx="1">
              <a:schemeClr val="accent3"/>
            </a:lnRef>
            <a:fillRef idx="2">
              <a:schemeClr val="accent3"/>
            </a:fillRef>
            <a:effectRef idx="1">
              <a:schemeClr val="accent3"/>
            </a:effectRef>
            <a:fontRef idx="minor">
              <a:schemeClr val="dk1"/>
            </a:fontRef>
          </p:style>
          <p:txBody>
            <a:bodyPr/>
            <a:lstStyle/>
            <a:p>
              <a:pPr>
                <a:spcAft>
                  <a:spcPts val="600"/>
                </a:spcAft>
                <a:defRPr/>
              </a:pPr>
              <a:r>
                <a:rPr lang="en-US" sz="1050" b="1" i="1" dirty="0" smtClean="0">
                  <a:solidFill>
                    <a:prstClr val="black"/>
                  </a:solidFill>
                </a:rPr>
                <a:t>…can be addressed thru these strategies…</a:t>
              </a:r>
            </a:p>
          </p:txBody>
        </p:sp>
      </p:grpSp>
      <p:sp>
        <p:nvSpPr>
          <p:cNvPr id="59" name="Left Brace 58"/>
          <p:cNvSpPr/>
          <p:nvPr/>
        </p:nvSpPr>
        <p:spPr>
          <a:xfrm>
            <a:off x="2971800" y="2209800"/>
            <a:ext cx="131445" cy="4114800"/>
          </a:xfrm>
          <a:prstGeom prst="leftBrace">
            <a:avLst>
              <a:gd name="adj1" fmla="val 8333"/>
              <a:gd name="adj2" fmla="val 38735"/>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solidFill>
                <a:prstClr val="black"/>
              </a:solidFill>
            </a:endParaRPr>
          </a:p>
        </p:txBody>
      </p:sp>
      <p:sp>
        <p:nvSpPr>
          <p:cNvPr id="61" name="Left Brace 60"/>
          <p:cNvSpPr/>
          <p:nvPr/>
        </p:nvSpPr>
        <p:spPr>
          <a:xfrm>
            <a:off x="1484555" y="2613211"/>
            <a:ext cx="122032" cy="2743200"/>
          </a:xfrm>
          <a:prstGeom prst="leftBrace">
            <a:avLst>
              <a:gd name="adj1" fmla="val 8333"/>
              <a:gd name="adj2" fmla="val 38735"/>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solidFill>
                <a:prstClr val="black"/>
              </a:solidFill>
            </a:endParaRPr>
          </a:p>
        </p:txBody>
      </p:sp>
      <p:sp>
        <p:nvSpPr>
          <p:cNvPr id="56" name="Text Box 9"/>
          <p:cNvSpPr txBox="1">
            <a:spLocks noChangeArrowheads="1"/>
          </p:cNvSpPr>
          <p:nvPr/>
        </p:nvSpPr>
        <p:spPr bwMode="auto">
          <a:xfrm>
            <a:off x="3105626" y="3144114"/>
            <a:ext cx="1395413" cy="123880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spAutoFit/>
          </a:bodyPr>
          <a:lstStyle/>
          <a:p>
            <a:pPr algn="ctr" fontAlgn="auto">
              <a:spcBef>
                <a:spcPts val="300"/>
              </a:spcBef>
              <a:spcAft>
                <a:spcPts val="0"/>
              </a:spcAft>
              <a:defRPr/>
            </a:pPr>
            <a:r>
              <a:rPr lang="en-US" sz="1000" b="1" dirty="0">
                <a:solidFill>
                  <a:prstClr val="black"/>
                </a:solidFill>
              </a:rPr>
              <a:t>Alcohol Availability:  </a:t>
            </a:r>
            <a:r>
              <a:rPr lang="en-US" sz="900" dirty="0">
                <a:solidFill>
                  <a:prstClr val="black"/>
                </a:solidFill>
              </a:rPr>
              <a:t>Retail  or  Social Access </a:t>
            </a:r>
            <a:endParaRPr lang="en-US" sz="1000" dirty="0">
              <a:solidFill>
                <a:prstClr val="black"/>
              </a:solidFill>
            </a:endParaRPr>
          </a:p>
          <a:p>
            <a:pPr algn="ctr" fontAlgn="auto">
              <a:spcBef>
                <a:spcPts val="300"/>
              </a:spcBef>
              <a:spcAft>
                <a:spcPts val="0"/>
              </a:spcAft>
              <a:defRPr/>
            </a:pPr>
            <a:r>
              <a:rPr lang="en-US" sz="1000" b="1" dirty="0">
                <a:solidFill>
                  <a:prstClr val="black"/>
                </a:solidFill>
              </a:rPr>
              <a:t>Promotion of Alcohol </a:t>
            </a:r>
          </a:p>
          <a:p>
            <a:pPr algn="ctr" fontAlgn="auto">
              <a:spcBef>
                <a:spcPts val="300"/>
              </a:spcBef>
              <a:spcAft>
                <a:spcPts val="0"/>
              </a:spcAft>
              <a:defRPr/>
            </a:pPr>
            <a:r>
              <a:rPr lang="en-US" sz="1000" b="1" dirty="0">
                <a:solidFill>
                  <a:prstClr val="black"/>
                </a:solidFill>
              </a:rPr>
              <a:t>Alcohol Laws: </a:t>
            </a:r>
            <a:r>
              <a:rPr lang="en-US" sz="900" dirty="0">
                <a:solidFill>
                  <a:prstClr val="black"/>
                </a:solidFill>
              </a:rPr>
              <a:t>Enforcement; Penalties; Regulations</a:t>
            </a:r>
            <a:endParaRPr lang="en-US" sz="1000" dirty="0">
              <a:solidFill>
                <a:prstClr val="black"/>
              </a:solidFill>
            </a:endParaRPr>
          </a:p>
          <a:p>
            <a:pPr algn="ctr" fontAlgn="auto">
              <a:spcBef>
                <a:spcPts val="300"/>
              </a:spcBef>
              <a:spcAft>
                <a:spcPts val="0"/>
              </a:spcAft>
              <a:defRPr/>
            </a:pPr>
            <a:r>
              <a:rPr lang="en-US" sz="1000" dirty="0" smtClean="0">
                <a:solidFill>
                  <a:prstClr val="black"/>
                </a:solidFill>
              </a:rPr>
              <a:t>[Add Yours Here]</a:t>
            </a:r>
            <a:endParaRPr lang="en-US" sz="1000" dirty="0">
              <a:solidFill>
                <a:prstClr val="black"/>
              </a:solidFill>
            </a:endParaRPr>
          </a:p>
        </p:txBody>
      </p:sp>
      <p:sp>
        <p:nvSpPr>
          <p:cNvPr id="57" name="Text Box 14"/>
          <p:cNvSpPr txBox="1">
            <a:spLocks noChangeArrowheads="1"/>
          </p:cNvSpPr>
          <p:nvPr/>
        </p:nvSpPr>
        <p:spPr bwMode="auto">
          <a:xfrm>
            <a:off x="3103245" y="2406127"/>
            <a:ext cx="1400175" cy="707886"/>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spAutoFit/>
          </a:bodyPr>
          <a:lstStyle/>
          <a:p>
            <a:pPr algn="ctr" fontAlgn="auto">
              <a:spcBef>
                <a:spcPct val="50000"/>
              </a:spcBef>
              <a:spcAft>
                <a:spcPts val="0"/>
              </a:spcAft>
              <a:defRPr/>
            </a:pPr>
            <a:r>
              <a:rPr lang="en-US" sz="1000" b="1" dirty="0">
                <a:solidFill>
                  <a:prstClr val="black"/>
                </a:solidFill>
              </a:rPr>
              <a:t>Community </a:t>
            </a:r>
            <a:r>
              <a:rPr lang="en-US" sz="1000" b="1" dirty="0" smtClean="0">
                <a:solidFill>
                  <a:prstClr val="black"/>
                </a:solidFill>
              </a:rPr>
              <a:t>Disorganization/ Community Connectedness</a:t>
            </a:r>
            <a:endParaRPr lang="en-US" sz="1000" b="1" dirty="0">
              <a:solidFill>
                <a:prstClr val="black"/>
              </a:solidFill>
            </a:endParaRPr>
          </a:p>
        </p:txBody>
      </p:sp>
      <p:sp>
        <p:nvSpPr>
          <p:cNvPr id="58" name="Text Box 17"/>
          <p:cNvSpPr txBox="1">
            <a:spLocks noChangeArrowheads="1"/>
          </p:cNvSpPr>
          <p:nvPr/>
        </p:nvSpPr>
        <p:spPr bwMode="auto">
          <a:xfrm>
            <a:off x="3105626" y="4501583"/>
            <a:ext cx="1395413" cy="128496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spAutoFit/>
          </a:bodyPr>
          <a:lstStyle/>
          <a:p>
            <a:pPr algn="ctr" fontAlgn="auto">
              <a:spcAft>
                <a:spcPts val="0"/>
              </a:spcAft>
              <a:defRPr/>
            </a:pPr>
            <a:r>
              <a:rPr lang="en-US" sz="1000" b="1" dirty="0">
                <a:solidFill>
                  <a:prstClr val="black"/>
                </a:solidFill>
              </a:rPr>
              <a:t>Low Commitment to School</a:t>
            </a:r>
          </a:p>
          <a:p>
            <a:pPr algn="ctr">
              <a:spcBef>
                <a:spcPts val="300"/>
              </a:spcBef>
              <a:defRPr/>
            </a:pPr>
            <a:r>
              <a:rPr lang="en-US" sz="1000" b="1" dirty="0">
                <a:solidFill>
                  <a:prstClr val="black"/>
                </a:solidFill>
              </a:rPr>
              <a:t>Favorable Attitudes/Perception of Harm</a:t>
            </a:r>
          </a:p>
          <a:p>
            <a:pPr algn="ctr" fontAlgn="auto">
              <a:spcBef>
                <a:spcPts val="300"/>
              </a:spcBef>
              <a:spcAft>
                <a:spcPts val="0"/>
              </a:spcAft>
              <a:defRPr/>
            </a:pPr>
            <a:r>
              <a:rPr lang="en-US" sz="1000" b="1" dirty="0">
                <a:solidFill>
                  <a:prstClr val="black"/>
                </a:solidFill>
              </a:rPr>
              <a:t>Friends Who Use</a:t>
            </a:r>
          </a:p>
          <a:p>
            <a:pPr algn="ctr" fontAlgn="auto">
              <a:spcBef>
                <a:spcPts val="300"/>
              </a:spcBef>
              <a:spcAft>
                <a:spcPts val="0"/>
              </a:spcAft>
              <a:defRPr/>
            </a:pPr>
            <a:r>
              <a:rPr lang="en-US" sz="1000" dirty="0">
                <a:solidFill>
                  <a:prstClr val="black"/>
                </a:solidFill>
              </a:rPr>
              <a:t>[Based on </a:t>
            </a:r>
            <a:r>
              <a:rPr lang="en-US" sz="1000" dirty="0" smtClean="0">
                <a:solidFill>
                  <a:prstClr val="black"/>
                </a:solidFill>
              </a:rPr>
              <a:t>assessment]</a:t>
            </a:r>
            <a:endParaRPr lang="en-US" sz="1000" dirty="0">
              <a:solidFill>
                <a:prstClr val="black"/>
              </a:solidFill>
            </a:endParaRPr>
          </a:p>
        </p:txBody>
      </p:sp>
      <p:sp>
        <p:nvSpPr>
          <p:cNvPr id="62" name="Text Box 19"/>
          <p:cNvSpPr txBox="1">
            <a:spLocks noChangeArrowheads="1"/>
          </p:cNvSpPr>
          <p:nvPr/>
        </p:nvSpPr>
        <p:spPr bwMode="auto">
          <a:xfrm>
            <a:off x="3105626" y="5902179"/>
            <a:ext cx="1395413" cy="63384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noAutofit/>
          </a:bodyPr>
          <a:lstStyle/>
          <a:p>
            <a:pPr algn="ctr" fontAlgn="auto">
              <a:spcBef>
                <a:spcPct val="50000"/>
              </a:spcBef>
              <a:spcAft>
                <a:spcPts val="0"/>
              </a:spcAft>
              <a:defRPr/>
            </a:pPr>
            <a:r>
              <a:rPr lang="en-US" sz="1000" b="1" dirty="0">
                <a:solidFill>
                  <a:prstClr val="black"/>
                </a:solidFill>
              </a:rPr>
              <a:t>Risk &amp; Protective Factors</a:t>
            </a:r>
            <a:r>
              <a:rPr lang="en-US" sz="1000" b="1" dirty="0" smtClean="0">
                <a:solidFill>
                  <a:prstClr val="black"/>
                </a:solidFill>
              </a:rPr>
              <a:t>:</a:t>
            </a:r>
          </a:p>
          <a:p>
            <a:pPr algn="ctr" fontAlgn="auto">
              <a:spcBef>
                <a:spcPct val="50000"/>
              </a:spcBef>
              <a:spcAft>
                <a:spcPts val="0"/>
              </a:spcAft>
              <a:defRPr/>
            </a:pPr>
            <a:r>
              <a:rPr lang="en-US" sz="1000" dirty="0" smtClean="0">
                <a:solidFill>
                  <a:prstClr val="black"/>
                </a:solidFill>
              </a:rPr>
              <a:t>[Add Yours Here]</a:t>
            </a:r>
          </a:p>
        </p:txBody>
      </p:sp>
      <p:grpSp>
        <p:nvGrpSpPr>
          <p:cNvPr id="72" name="Group 71"/>
          <p:cNvGrpSpPr/>
          <p:nvPr/>
        </p:nvGrpSpPr>
        <p:grpSpPr>
          <a:xfrm>
            <a:off x="4593515" y="1905000"/>
            <a:ext cx="1385106" cy="4677387"/>
            <a:chOff x="4668031" y="1905000"/>
            <a:chExt cx="1385106" cy="4677387"/>
          </a:xfrm>
        </p:grpSpPr>
        <p:grpSp>
          <p:nvGrpSpPr>
            <p:cNvPr id="68" name="Group 67"/>
            <p:cNvGrpSpPr/>
            <p:nvPr/>
          </p:nvGrpSpPr>
          <p:grpSpPr>
            <a:xfrm>
              <a:off x="4668031" y="2526860"/>
              <a:ext cx="1385106" cy="4055527"/>
              <a:chOff x="4680414" y="2444385"/>
              <a:chExt cx="1385106" cy="4055527"/>
            </a:xfrm>
          </p:grpSpPr>
          <p:sp>
            <p:nvSpPr>
              <p:cNvPr id="64" name="TextBox 63"/>
              <p:cNvSpPr txBox="1"/>
              <p:nvPr/>
            </p:nvSpPr>
            <p:spPr>
              <a:xfrm>
                <a:off x="4693920" y="2444385"/>
                <a:ext cx="1371600" cy="838200"/>
              </a:xfrm>
              <a:prstGeom prst="rect">
                <a:avLst/>
              </a:prstGeom>
            </p:spPr>
            <p:style>
              <a:lnRef idx="1">
                <a:schemeClr val="accent6"/>
              </a:lnRef>
              <a:fillRef idx="2">
                <a:schemeClr val="accent6"/>
              </a:fillRef>
              <a:effectRef idx="1">
                <a:schemeClr val="accent6"/>
              </a:effectRef>
              <a:fontRef idx="minor">
                <a:schemeClr val="dk1"/>
              </a:fontRef>
            </p:style>
            <p:txBody>
              <a:bodyPr/>
              <a:lstStyle/>
              <a:p>
                <a:pPr algn="ctr" fontAlgn="auto">
                  <a:spcBef>
                    <a:spcPts val="0"/>
                  </a:spcBef>
                  <a:spcAft>
                    <a:spcPts val="0"/>
                  </a:spcAft>
                  <a:defRPr/>
                </a:pPr>
                <a:r>
                  <a:rPr lang="en-US" sz="1000" dirty="0" smtClean="0">
                    <a:solidFill>
                      <a:prstClr val="black"/>
                    </a:solidFill>
                  </a:rPr>
                  <a:t>[Add Yours Here]</a:t>
                </a:r>
                <a:endParaRPr lang="en-US" sz="1000" dirty="0">
                  <a:solidFill>
                    <a:prstClr val="black"/>
                  </a:solidFill>
                </a:endParaRPr>
              </a:p>
            </p:txBody>
          </p:sp>
          <p:sp>
            <p:nvSpPr>
              <p:cNvPr id="65" name="TextBox 64"/>
              <p:cNvSpPr txBox="1"/>
              <p:nvPr/>
            </p:nvSpPr>
            <p:spPr>
              <a:xfrm>
                <a:off x="4681310" y="4527131"/>
                <a:ext cx="1371600" cy="856050"/>
              </a:xfrm>
              <a:prstGeom prst="rect">
                <a:avLst/>
              </a:prstGeom>
            </p:spPr>
            <p:style>
              <a:lnRef idx="1">
                <a:schemeClr val="accent6"/>
              </a:lnRef>
              <a:fillRef idx="2">
                <a:schemeClr val="accent6"/>
              </a:fillRef>
              <a:effectRef idx="1">
                <a:schemeClr val="accent6"/>
              </a:effectRef>
              <a:fontRef idx="minor">
                <a:schemeClr val="dk1"/>
              </a:fontRef>
            </p:style>
            <p:txBody>
              <a:bodyPr/>
              <a:lstStyle/>
              <a:p>
                <a:pPr algn="ctr" fontAlgn="auto">
                  <a:spcBef>
                    <a:spcPts val="0"/>
                  </a:spcBef>
                  <a:spcAft>
                    <a:spcPts val="0"/>
                  </a:spcAft>
                  <a:defRPr/>
                </a:pPr>
                <a:r>
                  <a:rPr lang="en-US" sz="1000" dirty="0" smtClean="0">
                    <a:solidFill>
                      <a:prstClr val="black"/>
                    </a:solidFill>
                  </a:rPr>
                  <a:t>[Add Yours Here]</a:t>
                </a:r>
                <a:endParaRPr lang="en-US" sz="1000" dirty="0">
                  <a:solidFill>
                    <a:prstClr val="black"/>
                  </a:solidFill>
                </a:endParaRPr>
              </a:p>
            </p:txBody>
          </p:sp>
          <p:sp>
            <p:nvSpPr>
              <p:cNvPr id="66" name="TextBox 65"/>
              <p:cNvSpPr txBox="1"/>
              <p:nvPr/>
            </p:nvSpPr>
            <p:spPr>
              <a:xfrm>
                <a:off x="4693920" y="5556325"/>
                <a:ext cx="1371600" cy="943587"/>
              </a:xfrm>
              <a:prstGeom prst="rect">
                <a:avLst/>
              </a:prstGeom>
            </p:spPr>
            <p:style>
              <a:lnRef idx="1">
                <a:schemeClr val="accent6"/>
              </a:lnRef>
              <a:fillRef idx="2">
                <a:schemeClr val="accent6"/>
              </a:fillRef>
              <a:effectRef idx="1">
                <a:schemeClr val="accent6"/>
              </a:effectRef>
              <a:fontRef idx="minor">
                <a:schemeClr val="dk1"/>
              </a:fontRef>
            </p:style>
            <p:txBody>
              <a:bodyPr/>
              <a:lstStyle/>
              <a:p>
                <a:pPr algn="ctr" fontAlgn="auto">
                  <a:spcBef>
                    <a:spcPts val="0"/>
                  </a:spcBef>
                  <a:spcAft>
                    <a:spcPts val="0"/>
                  </a:spcAft>
                  <a:defRPr/>
                </a:pPr>
                <a:r>
                  <a:rPr lang="en-US" sz="1000" dirty="0" smtClean="0">
                    <a:solidFill>
                      <a:prstClr val="black"/>
                    </a:solidFill>
                  </a:rPr>
                  <a:t>[Add Yours Here]</a:t>
                </a:r>
              </a:p>
              <a:p>
                <a:pPr algn="ctr" fontAlgn="auto">
                  <a:spcBef>
                    <a:spcPts val="0"/>
                  </a:spcBef>
                  <a:spcAft>
                    <a:spcPts val="0"/>
                  </a:spcAft>
                  <a:defRPr/>
                </a:pPr>
                <a:endParaRPr lang="en-US" sz="1000" b="1" dirty="0" smtClean="0">
                  <a:solidFill>
                    <a:prstClr val="black"/>
                  </a:solidFill>
                </a:endParaRPr>
              </a:p>
              <a:p>
                <a:pPr algn="ctr" fontAlgn="auto">
                  <a:spcBef>
                    <a:spcPts val="0"/>
                  </a:spcBef>
                  <a:spcAft>
                    <a:spcPts val="0"/>
                  </a:spcAft>
                  <a:defRPr/>
                </a:pPr>
                <a:endParaRPr lang="en-US" sz="1000" b="1" dirty="0" smtClean="0">
                  <a:solidFill>
                    <a:prstClr val="black"/>
                  </a:solidFill>
                </a:endParaRPr>
              </a:p>
              <a:p>
                <a:pPr algn="ctr" fontAlgn="auto">
                  <a:spcBef>
                    <a:spcPts val="0"/>
                  </a:spcBef>
                  <a:spcAft>
                    <a:spcPts val="0"/>
                  </a:spcAft>
                  <a:defRPr/>
                </a:pPr>
                <a:endParaRPr lang="en-US" sz="1000" b="1" dirty="0" smtClean="0">
                  <a:solidFill>
                    <a:prstClr val="black"/>
                  </a:solidFill>
                </a:endParaRPr>
              </a:p>
              <a:p>
                <a:pPr algn="ctr" fontAlgn="auto">
                  <a:spcBef>
                    <a:spcPts val="0"/>
                  </a:spcBef>
                  <a:spcAft>
                    <a:spcPts val="0"/>
                  </a:spcAft>
                  <a:defRPr/>
                </a:pPr>
                <a:endParaRPr lang="en-US" sz="1000" b="1" dirty="0" smtClean="0">
                  <a:solidFill>
                    <a:prstClr val="black"/>
                  </a:solidFill>
                </a:endParaRPr>
              </a:p>
              <a:p>
                <a:pPr algn="ctr" fontAlgn="auto">
                  <a:spcBef>
                    <a:spcPts val="0"/>
                  </a:spcBef>
                  <a:spcAft>
                    <a:spcPts val="0"/>
                  </a:spcAft>
                  <a:defRPr/>
                </a:pPr>
                <a:endParaRPr lang="en-US" sz="1000" b="1" dirty="0" smtClean="0">
                  <a:solidFill>
                    <a:prstClr val="black"/>
                  </a:solidFill>
                </a:endParaRPr>
              </a:p>
              <a:p>
                <a:pPr algn="ctr" fontAlgn="auto">
                  <a:spcBef>
                    <a:spcPts val="0"/>
                  </a:spcBef>
                  <a:spcAft>
                    <a:spcPts val="0"/>
                  </a:spcAft>
                  <a:defRPr/>
                </a:pPr>
                <a:endParaRPr lang="en-US" sz="1000" dirty="0">
                  <a:solidFill>
                    <a:prstClr val="black"/>
                  </a:solidFill>
                </a:endParaRPr>
              </a:p>
            </p:txBody>
          </p:sp>
          <p:sp>
            <p:nvSpPr>
              <p:cNvPr id="67" name="TextBox 66"/>
              <p:cNvSpPr txBox="1"/>
              <p:nvPr/>
            </p:nvSpPr>
            <p:spPr>
              <a:xfrm>
                <a:off x="4680414" y="3455730"/>
                <a:ext cx="1371600" cy="898256"/>
              </a:xfrm>
              <a:prstGeom prst="rect">
                <a:avLst/>
              </a:prstGeom>
            </p:spPr>
            <p:style>
              <a:lnRef idx="1">
                <a:schemeClr val="accent6"/>
              </a:lnRef>
              <a:fillRef idx="2">
                <a:schemeClr val="accent6"/>
              </a:fillRef>
              <a:effectRef idx="1">
                <a:schemeClr val="accent6"/>
              </a:effectRef>
              <a:fontRef idx="minor">
                <a:schemeClr val="dk1"/>
              </a:fontRef>
            </p:style>
            <p:txBody>
              <a:bodyPr/>
              <a:lstStyle/>
              <a:p>
                <a:pPr algn="ctr" fontAlgn="auto">
                  <a:spcBef>
                    <a:spcPts val="0"/>
                  </a:spcBef>
                  <a:spcAft>
                    <a:spcPts val="0"/>
                  </a:spcAft>
                  <a:defRPr/>
                </a:pPr>
                <a:r>
                  <a:rPr lang="en-US" sz="1000" dirty="0" smtClean="0">
                    <a:solidFill>
                      <a:prstClr val="black"/>
                    </a:solidFill>
                  </a:rPr>
                  <a:t>[Add Yours Here]</a:t>
                </a:r>
                <a:endParaRPr lang="en-US" sz="1000" dirty="0">
                  <a:solidFill>
                    <a:prstClr val="black"/>
                  </a:solidFill>
                </a:endParaRPr>
              </a:p>
            </p:txBody>
          </p:sp>
        </p:grpSp>
        <p:sp>
          <p:nvSpPr>
            <p:cNvPr id="69" name="TextBox 68"/>
            <p:cNvSpPr txBox="1"/>
            <p:nvPr/>
          </p:nvSpPr>
          <p:spPr>
            <a:xfrm>
              <a:off x="4674784" y="1905000"/>
              <a:ext cx="1371600" cy="448715"/>
            </a:xfrm>
            <a:prstGeom prst="rect">
              <a:avLst/>
            </a:prstGeom>
          </p:spPr>
          <p:style>
            <a:lnRef idx="1">
              <a:schemeClr val="accent6"/>
            </a:lnRef>
            <a:fillRef idx="2">
              <a:schemeClr val="accent6"/>
            </a:fillRef>
            <a:effectRef idx="1">
              <a:schemeClr val="accent6"/>
            </a:effectRef>
            <a:fontRef idx="minor">
              <a:schemeClr val="dk1"/>
            </a:fontRef>
          </p:style>
          <p:txBody>
            <a:bodyPr/>
            <a:lstStyle/>
            <a:p>
              <a:pPr algn="ctr" fontAlgn="auto">
                <a:spcBef>
                  <a:spcPts val="0"/>
                </a:spcBef>
                <a:spcAft>
                  <a:spcPts val="0"/>
                </a:spcAft>
                <a:defRPr/>
              </a:pPr>
              <a:r>
                <a:rPr lang="en-US" sz="1000" b="1" i="1" dirty="0" smtClean="0">
                  <a:solidFill>
                    <a:prstClr val="black"/>
                  </a:solidFill>
                </a:rPr>
                <a:t>…specifically in our community…</a:t>
              </a:r>
              <a:endParaRPr lang="en-US" sz="1000" b="1" i="1" dirty="0">
                <a:solidFill>
                  <a:prstClr val="black"/>
                </a:solidFill>
              </a:endParaRPr>
            </a:p>
          </p:txBody>
        </p:sp>
      </p:grpSp>
      <p:grpSp>
        <p:nvGrpSpPr>
          <p:cNvPr id="70" name="Group 69"/>
          <p:cNvGrpSpPr/>
          <p:nvPr/>
        </p:nvGrpSpPr>
        <p:grpSpPr>
          <a:xfrm>
            <a:off x="101470" y="438886"/>
            <a:ext cx="8941353" cy="999875"/>
            <a:chOff x="101470" y="438886"/>
            <a:chExt cx="8941353" cy="999875"/>
          </a:xfrm>
        </p:grpSpPr>
        <p:sp>
          <p:nvSpPr>
            <p:cNvPr id="4" name="Text Box 4"/>
            <p:cNvSpPr txBox="1">
              <a:spLocks noChangeArrowheads="1"/>
            </p:cNvSpPr>
            <p:nvPr/>
          </p:nvSpPr>
          <p:spPr bwMode="auto">
            <a:xfrm>
              <a:off x="101470" y="442611"/>
              <a:ext cx="1424701" cy="992425"/>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nchor="ctr"/>
            <a:lstStyle/>
            <a:p>
              <a:pPr algn="ctr">
                <a:defRPr/>
              </a:pPr>
              <a:r>
                <a:rPr lang="en-US" sz="1400" b="1" dirty="0" smtClean="0">
                  <a:solidFill>
                    <a:prstClr val="white"/>
                  </a:solidFill>
                </a:rPr>
                <a:t>Long-Term Consequences</a:t>
              </a:r>
            </a:p>
          </p:txBody>
        </p:sp>
        <p:sp>
          <p:nvSpPr>
            <p:cNvPr id="13" name="Text Box 20"/>
            <p:cNvSpPr txBox="1">
              <a:spLocks noChangeArrowheads="1"/>
            </p:cNvSpPr>
            <p:nvPr/>
          </p:nvSpPr>
          <p:spPr bwMode="auto">
            <a:xfrm>
              <a:off x="3118705" y="439320"/>
              <a:ext cx="1395747" cy="999006"/>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nchor="ctr"/>
            <a:lstStyle/>
            <a:p>
              <a:pPr algn="ctr">
                <a:spcBef>
                  <a:spcPct val="50000"/>
                </a:spcBef>
                <a:defRPr/>
              </a:pPr>
              <a:r>
                <a:rPr lang="en-US" sz="1400" b="1" dirty="0">
                  <a:solidFill>
                    <a:prstClr val="white"/>
                  </a:solidFill>
                </a:rPr>
                <a:t>Intervening</a:t>
              </a:r>
              <a:r>
                <a:rPr lang="en-US" sz="1100" b="1" dirty="0">
                  <a:solidFill>
                    <a:prstClr val="white"/>
                  </a:solidFill>
                </a:rPr>
                <a:t> </a:t>
              </a:r>
              <a:r>
                <a:rPr lang="en-US" sz="1400" b="1" dirty="0">
                  <a:solidFill>
                    <a:prstClr val="white"/>
                  </a:solidFill>
                </a:rPr>
                <a:t>Variables</a:t>
              </a:r>
              <a:r>
                <a:rPr lang="en-US" sz="1100" b="1" dirty="0">
                  <a:solidFill>
                    <a:prstClr val="white"/>
                  </a:solidFill>
                </a:rPr>
                <a:t> </a:t>
              </a:r>
            </a:p>
            <a:p>
              <a:pPr algn="ctr">
                <a:spcBef>
                  <a:spcPct val="50000"/>
                </a:spcBef>
                <a:defRPr/>
              </a:pPr>
              <a:r>
                <a:rPr lang="en-US" sz="1050" b="1" dirty="0" smtClean="0">
                  <a:solidFill>
                    <a:prstClr val="white"/>
                  </a:solidFill>
                </a:rPr>
                <a:t>(Risk/Protective </a:t>
              </a:r>
              <a:r>
                <a:rPr lang="en-US" sz="1050" b="1" dirty="0">
                  <a:solidFill>
                    <a:prstClr val="white"/>
                  </a:solidFill>
                </a:rPr>
                <a:t>Factors</a:t>
              </a:r>
              <a:r>
                <a:rPr lang="en-US" sz="1050" b="1" dirty="0" smtClean="0">
                  <a:solidFill>
                    <a:prstClr val="white"/>
                  </a:solidFill>
                </a:rPr>
                <a:t>)</a:t>
              </a:r>
              <a:endParaRPr lang="en-US" sz="1050" b="1" dirty="0">
                <a:solidFill>
                  <a:prstClr val="white"/>
                </a:solidFill>
              </a:endParaRPr>
            </a:p>
          </p:txBody>
        </p:sp>
        <p:sp>
          <p:nvSpPr>
            <p:cNvPr id="22" name="Text Box 6"/>
            <p:cNvSpPr txBox="1">
              <a:spLocks noChangeArrowheads="1"/>
            </p:cNvSpPr>
            <p:nvPr/>
          </p:nvSpPr>
          <p:spPr bwMode="auto">
            <a:xfrm>
              <a:off x="7662079" y="440475"/>
              <a:ext cx="1380744" cy="996696"/>
            </a:xfrm>
            <a:prstGeom prst="rect">
              <a:avLst/>
            </a:prstGeom>
            <a:solidFill>
              <a:schemeClr val="tx1">
                <a:lumMod val="65000"/>
                <a:lumOff val="35000"/>
              </a:schemeClr>
            </a:solidFill>
            <a:ln>
              <a:headEnd/>
              <a:tailEnd/>
            </a:ln>
          </p:spPr>
          <p:style>
            <a:lnRef idx="0">
              <a:schemeClr val="dk1"/>
            </a:lnRef>
            <a:fillRef idx="3">
              <a:schemeClr val="dk1"/>
            </a:fillRef>
            <a:effectRef idx="3">
              <a:schemeClr val="dk1"/>
            </a:effectRef>
            <a:fontRef idx="minor">
              <a:schemeClr val="lt1"/>
            </a:fontRef>
          </p:style>
          <p:txBody>
            <a:bodyPr anchor="ctr"/>
            <a:lstStyle/>
            <a:p>
              <a:pPr algn="ctr">
                <a:defRPr/>
              </a:pPr>
              <a:endParaRPr lang="en-US" sz="1400" b="1" dirty="0" smtClean="0">
                <a:solidFill>
                  <a:prstClr val="white"/>
                </a:solidFill>
              </a:endParaRPr>
            </a:p>
            <a:p>
              <a:pPr algn="ctr">
                <a:defRPr/>
              </a:pPr>
              <a:endParaRPr lang="en-US" sz="1400" b="1" dirty="0" smtClean="0">
                <a:solidFill>
                  <a:prstClr val="white"/>
                </a:solidFill>
              </a:endParaRPr>
            </a:p>
            <a:p>
              <a:pPr algn="ctr">
                <a:defRPr/>
              </a:pPr>
              <a:r>
                <a:rPr lang="en-US" sz="1400" b="1" dirty="0" smtClean="0">
                  <a:solidFill>
                    <a:prstClr val="white"/>
                  </a:solidFill>
                </a:rPr>
                <a:t>Evaluation Plan</a:t>
              </a:r>
            </a:p>
            <a:p>
              <a:pPr algn="ctr">
                <a:defRPr/>
              </a:pPr>
              <a:endParaRPr lang="en-US" sz="1400" b="1" dirty="0">
                <a:solidFill>
                  <a:prstClr val="white"/>
                </a:solidFill>
              </a:endParaRPr>
            </a:p>
            <a:p>
              <a:pPr algn="ctr">
                <a:defRPr/>
              </a:pPr>
              <a:endParaRPr lang="en-US" sz="1400" b="1" dirty="0" smtClean="0">
                <a:solidFill>
                  <a:prstClr val="white"/>
                </a:solidFill>
              </a:endParaRPr>
            </a:p>
            <a:p>
              <a:pPr algn="ctr">
                <a:defRPr/>
              </a:pPr>
              <a:endParaRPr lang="en-US" sz="1400" b="1" dirty="0">
                <a:solidFill>
                  <a:prstClr val="white"/>
                </a:solidFill>
              </a:endParaRPr>
            </a:p>
          </p:txBody>
        </p:sp>
        <p:sp>
          <p:nvSpPr>
            <p:cNvPr id="9" name="Text Box 5"/>
            <p:cNvSpPr txBox="1">
              <a:spLocks noChangeArrowheads="1"/>
            </p:cNvSpPr>
            <p:nvPr/>
          </p:nvSpPr>
          <p:spPr bwMode="auto">
            <a:xfrm>
              <a:off x="1636597" y="438886"/>
              <a:ext cx="1371682" cy="999875"/>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nchor="ctr"/>
            <a:lstStyle/>
            <a:p>
              <a:pPr algn="ctr">
                <a:defRPr/>
              </a:pPr>
              <a:r>
                <a:rPr lang="en-US" sz="1400" b="1" dirty="0" smtClean="0">
                  <a:solidFill>
                    <a:prstClr val="white"/>
                  </a:solidFill>
                </a:rPr>
                <a:t>Behavioral Health Problems</a:t>
              </a:r>
            </a:p>
            <a:p>
              <a:pPr algn="ctr">
                <a:defRPr/>
              </a:pPr>
              <a:r>
                <a:rPr lang="en-US" sz="1050" b="1" dirty="0" smtClean="0">
                  <a:solidFill>
                    <a:prstClr val="white"/>
                  </a:solidFill>
                </a:rPr>
                <a:t>(Consumption)</a:t>
              </a:r>
            </a:p>
          </p:txBody>
        </p:sp>
        <p:sp>
          <p:nvSpPr>
            <p:cNvPr id="17" name="Text Box 6"/>
            <p:cNvSpPr txBox="1">
              <a:spLocks noChangeArrowheads="1"/>
            </p:cNvSpPr>
            <p:nvPr/>
          </p:nvSpPr>
          <p:spPr bwMode="auto">
            <a:xfrm>
              <a:off x="6134336" y="440475"/>
              <a:ext cx="1417320" cy="996696"/>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en-US" sz="1400" b="1" dirty="0">
                  <a:solidFill>
                    <a:prstClr val="white"/>
                  </a:solidFill>
                </a:rPr>
                <a:t>Strategies &amp;</a:t>
              </a:r>
            </a:p>
            <a:p>
              <a:pPr algn="ctr" fontAlgn="auto">
                <a:spcBef>
                  <a:spcPts val="0"/>
                </a:spcBef>
                <a:spcAft>
                  <a:spcPts val="0"/>
                </a:spcAft>
                <a:defRPr/>
              </a:pPr>
              <a:r>
                <a:rPr lang="en-US" sz="1400" b="1" dirty="0">
                  <a:solidFill>
                    <a:prstClr val="white"/>
                  </a:solidFill>
                </a:rPr>
                <a:t>Local Implementation</a:t>
              </a:r>
            </a:p>
          </p:txBody>
        </p:sp>
        <p:cxnSp>
          <p:nvCxnSpPr>
            <p:cNvPr id="51" name="Straight Arrow Connector 50"/>
            <p:cNvCxnSpPr/>
            <p:nvPr/>
          </p:nvCxnSpPr>
          <p:spPr>
            <a:xfrm>
              <a:off x="1347555" y="1228485"/>
              <a:ext cx="431800" cy="1588"/>
            </a:xfrm>
            <a:prstGeom prst="straightConnector1">
              <a:avLst/>
            </a:prstGeom>
            <a:ln w="50800">
              <a:solidFill>
                <a:schemeClr val="bg2">
                  <a:lumMod val="90000"/>
                </a:schemeClr>
              </a:solidFill>
              <a:miter lim="800000"/>
              <a:headEnd type="triangle" w="med" len="sm"/>
              <a:tailEnd type="triangle" w="med"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2832352" y="1250001"/>
              <a:ext cx="431800" cy="1588"/>
            </a:xfrm>
            <a:prstGeom prst="straightConnector1">
              <a:avLst/>
            </a:prstGeom>
            <a:ln w="50800">
              <a:solidFill>
                <a:schemeClr val="bg2">
                  <a:lumMod val="90000"/>
                </a:schemeClr>
              </a:solidFill>
              <a:miter lim="800000"/>
              <a:headEnd type="triangle" w="med" len="sm"/>
              <a:tailEnd type="triangle" w="med"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7380211" y="1250001"/>
              <a:ext cx="431800" cy="1588"/>
            </a:xfrm>
            <a:prstGeom prst="straightConnector1">
              <a:avLst/>
            </a:prstGeom>
            <a:ln w="50800">
              <a:solidFill>
                <a:schemeClr val="bg2">
                  <a:lumMod val="90000"/>
                </a:schemeClr>
              </a:solidFill>
              <a:miter lim="800000"/>
              <a:headEnd type="triangle" w="med" len="sm"/>
              <a:tailEnd type="triangle" w="med"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3" name="Text Box 6"/>
            <p:cNvSpPr txBox="1">
              <a:spLocks noChangeArrowheads="1"/>
            </p:cNvSpPr>
            <p:nvPr/>
          </p:nvSpPr>
          <p:spPr bwMode="auto">
            <a:xfrm>
              <a:off x="4624878" y="440475"/>
              <a:ext cx="1399032" cy="996696"/>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en-US" sz="1400" b="1" dirty="0">
                  <a:solidFill>
                    <a:prstClr val="white"/>
                  </a:solidFill>
                </a:rPr>
                <a:t>Local Conditions and Contributing </a:t>
              </a:r>
              <a:r>
                <a:rPr lang="en-US" sz="1400" b="1" dirty="0" smtClean="0">
                  <a:solidFill>
                    <a:prstClr val="white"/>
                  </a:solidFill>
                </a:rPr>
                <a:t>Factors </a:t>
              </a:r>
            </a:p>
          </p:txBody>
        </p:sp>
        <p:cxnSp>
          <p:nvCxnSpPr>
            <p:cNvPr id="54" name="Straight Arrow Connector 53"/>
            <p:cNvCxnSpPr/>
            <p:nvPr/>
          </p:nvCxnSpPr>
          <p:spPr>
            <a:xfrm>
              <a:off x="5841707" y="1271516"/>
              <a:ext cx="431800" cy="1588"/>
            </a:xfrm>
            <a:prstGeom prst="straightConnector1">
              <a:avLst/>
            </a:prstGeom>
            <a:ln w="50800">
              <a:solidFill>
                <a:schemeClr val="bg2">
                  <a:lumMod val="90000"/>
                </a:schemeClr>
              </a:solidFill>
              <a:miter lim="800000"/>
              <a:headEnd type="triangle" w="med" len="sm"/>
              <a:tailEnd type="triangle" w="med"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4353765" y="1260759"/>
              <a:ext cx="431800" cy="1588"/>
            </a:xfrm>
            <a:prstGeom prst="straightConnector1">
              <a:avLst/>
            </a:prstGeom>
            <a:ln w="50800">
              <a:solidFill>
                <a:schemeClr val="bg2">
                  <a:lumMod val="90000"/>
                </a:schemeClr>
              </a:solidFill>
              <a:miter lim="800000"/>
              <a:headEnd type="triangle" w="med" len="sm"/>
              <a:tailEnd type="triangle" w="med"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sp>
        <p:nvSpPr>
          <p:cNvPr id="79" name="TextBox 78"/>
          <p:cNvSpPr txBox="1"/>
          <p:nvPr/>
        </p:nvSpPr>
        <p:spPr>
          <a:xfrm>
            <a:off x="7852146" y="6664729"/>
            <a:ext cx="990600" cy="182880"/>
          </a:xfrm>
          <a:prstGeom prst="rect">
            <a:avLst/>
          </a:prstGeom>
          <a:solidFill>
            <a:schemeClr val="bg1"/>
          </a:solidFill>
        </p:spPr>
        <p:txBody>
          <a:bodyPr wrap="square" rtlCol="0" anchor="ctr">
            <a:spAutoFit/>
          </a:bodyPr>
          <a:lstStyle/>
          <a:p>
            <a:pPr algn="ctr"/>
            <a:r>
              <a:rPr lang="en-US" sz="900" dirty="0" smtClean="0">
                <a:solidFill>
                  <a:prstClr val="black"/>
                </a:solidFill>
              </a:rPr>
              <a:t>Reporting/</a:t>
            </a:r>
            <a:r>
              <a:rPr lang="en-US" sz="900" dirty="0" err="1" smtClean="0">
                <a:solidFill>
                  <a:prstClr val="black"/>
                </a:solidFill>
              </a:rPr>
              <a:t>Eval</a:t>
            </a:r>
            <a:endParaRPr lang="en-US" sz="900" dirty="0">
              <a:solidFill>
                <a:prstClr val="black"/>
              </a:solidFill>
            </a:endParaRPr>
          </a:p>
        </p:txBody>
      </p:sp>
      <p:sp>
        <p:nvSpPr>
          <p:cNvPr id="75" name="TextBox 74"/>
          <p:cNvSpPr txBox="1"/>
          <p:nvPr/>
        </p:nvSpPr>
        <p:spPr>
          <a:xfrm>
            <a:off x="6228840" y="6664729"/>
            <a:ext cx="1219199" cy="182880"/>
          </a:xfrm>
          <a:prstGeom prst="rect">
            <a:avLst/>
          </a:prstGeom>
          <a:solidFill>
            <a:schemeClr val="bg1"/>
          </a:solidFill>
        </p:spPr>
        <p:txBody>
          <a:bodyPr wrap="square" rtlCol="0" anchor="ctr">
            <a:spAutoFit/>
          </a:bodyPr>
          <a:lstStyle/>
          <a:p>
            <a:pPr algn="ctr"/>
            <a:r>
              <a:rPr lang="en-US" sz="900" dirty="0" smtClean="0">
                <a:solidFill>
                  <a:prstClr val="black"/>
                </a:solidFill>
              </a:rPr>
              <a:t>Plan/Implementation</a:t>
            </a:r>
            <a:endParaRPr lang="en-US" sz="900" dirty="0">
              <a:solidFill>
                <a:prstClr val="black"/>
              </a:solidFill>
            </a:endParaRPr>
          </a:p>
        </p:txBody>
      </p:sp>
      <p:sp>
        <p:nvSpPr>
          <p:cNvPr id="77" name="TextBox 76"/>
          <p:cNvSpPr txBox="1"/>
          <p:nvPr/>
        </p:nvSpPr>
        <p:spPr>
          <a:xfrm>
            <a:off x="3235383" y="6667769"/>
            <a:ext cx="1142999" cy="182880"/>
          </a:xfrm>
          <a:prstGeom prst="rect">
            <a:avLst/>
          </a:prstGeom>
          <a:solidFill>
            <a:schemeClr val="bg1"/>
          </a:solidFill>
        </p:spPr>
        <p:txBody>
          <a:bodyPr wrap="square" rtlCol="0" anchor="ctr">
            <a:spAutoFit/>
          </a:bodyPr>
          <a:lstStyle/>
          <a:p>
            <a:pPr algn="ctr"/>
            <a:r>
              <a:rPr lang="en-US" sz="900" dirty="0" smtClean="0">
                <a:solidFill>
                  <a:prstClr val="black"/>
                </a:solidFill>
              </a:rPr>
              <a:t>Local Assessment</a:t>
            </a:r>
            <a:endParaRPr lang="en-US" sz="900" dirty="0">
              <a:solidFill>
                <a:prstClr val="black"/>
              </a:solidFill>
            </a:endParaRPr>
          </a:p>
        </p:txBody>
      </p:sp>
      <p:sp>
        <p:nvSpPr>
          <p:cNvPr id="81" name="Line 16"/>
          <p:cNvSpPr>
            <a:spLocks noChangeShapeType="1"/>
          </p:cNvSpPr>
          <p:nvPr/>
        </p:nvSpPr>
        <p:spPr bwMode="auto">
          <a:xfrm>
            <a:off x="97732" y="6659666"/>
            <a:ext cx="4443788" cy="213"/>
          </a:xfrm>
          <a:prstGeom prst="line">
            <a:avLst/>
          </a:prstGeom>
          <a:noFill/>
          <a:ln w="38100">
            <a:gradFill flip="none" rotWithShape="1">
              <a:gsLst>
                <a:gs pos="29000">
                  <a:schemeClr val="tx1"/>
                </a:gs>
                <a:gs pos="50000">
                  <a:schemeClr val="accent1">
                    <a:tint val="44500"/>
                    <a:satMod val="160000"/>
                  </a:schemeClr>
                </a:gs>
                <a:gs pos="100000">
                  <a:schemeClr val="accent1">
                    <a:tint val="23500"/>
                    <a:satMod val="160000"/>
                  </a:schemeClr>
                </a:gs>
              </a:gsLst>
              <a:lin ang="0" scaled="1"/>
              <a:tileRect/>
            </a:gradFill>
            <a:round/>
            <a:headEnd type="oval" w="med" len="med"/>
            <a:tailEnd type="oval" w="med" len="med"/>
          </a:ln>
        </p:spPr>
        <p:txBody>
          <a:bodyPr wrap="square">
            <a:spAutoFit/>
          </a:bodyPr>
          <a:lstStyle/>
          <a:p>
            <a:endParaRPr lang="en-US">
              <a:solidFill>
                <a:prstClr val="black"/>
              </a:solidFill>
            </a:endParaRPr>
          </a:p>
        </p:txBody>
      </p:sp>
      <p:sp>
        <p:nvSpPr>
          <p:cNvPr id="85" name="TextBox 84"/>
          <p:cNvSpPr txBox="1"/>
          <p:nvPr/>
        </p:nvSpPr>
        <p:spPr>
          <a:xfrm>
            <a:off x="278938" y="6565939"/>
            <a:ext cx="1142999" cy="182880"/>
          </a:xfrm>
          <a:prstGeom prst="rect">
            <a:avLst/>
          </a:prstGeom>
          <a:solidFill>
            <a:schemeClr val="bg1"/>
          </a:solidFill>
        </p:spPr>
        <p:txBody>
          <a:bodyPr wrap="square" rtlCol="0" anchor="ctr">
            <a:spAutoFit/>
          </a:bodyPr>
          <a:lstStyle/>
          <a:p>
            <a:pPr algn="ctr"/>
            <a:r>
              <a:rPr lang="en-US" sz="900" dirty="0" smtClean="0">
                <a:solidFill>
                  <a:prstClr val="black"/>
                </a:solidFill>
              </a:rPr>
              <a:t>State Assessment</a:t>
            </a:r>
            <a:endParaRPr lang="en-US" sz="900" dirty="0">
              <a:solidFill>
                <a:prstClr val="black"/>
              </a:solidFill>
            </a:endParaRPr>
          </a:p>
        </p:txBody>
      </p:sp>
      <p:grpSp>
        <p:nvGrpSpPr>
          <p:cNvPr id="92" name="Group 91"/>
          <p:cNvGrpSpPr/>
          <p:nvPr/>
        </p:nvGrpSpPr>
        <p:grpSpPr>
          <a:xfrm>
            <a:off x="7651246" y="2041747"/>
            <a:ext cx="1390650" cy="4531298"/>
            <a:chOff x="7651246" y="2041747"/>
            <a:chExt cx="1390650" cy="4531298"/>
          </a:xfrm>
        </p:grpSpPr>
        <p:sp>
          <p:nvSpPr>
            <p:cNvPr id="46" name="TextBox 45"/>
            <p:cNvSpPr txBox="1"/>
            <p:nvPr/>
          </p:nvSpPr>
          <p:spPr>
            <a:xfrm>
              <a:off x="7656009" y="2041747"/>
              <a:ext cx="1381125" cy="553998"/>
            </a:xfrm>
            <a:prstGeom prst="rect">
              <a:avLst/>
            </a:prstGeom>
            <a:ln/>
          </p:spPr>
          <p:style>
            <a:lnRef idx="1">
              <a:schemeClr val="dk1"/>
            </a:lnRef>
            <a:fillRef idx="2">
              <a:schemeClr val="dk1"/>
            </a:fillRef>
            <a:effectRef idx="1">
              <a:schemeClr val="dk1"/>
            </a:effectRef>
            <a:fontRef idx="minor">
              <a:schemeClr val="dk1"/>
            </a:fontRef>
          </p:style>
          <p:txBody>
            <a:bodyPr wrap="square">
              <a:spAutoFit/>
            </a:bodyPr>
            <a:lstStyle/>
            <a:p>
              <a:pPr>
                <a:defRPr/>
              </a:pPr>
              <a:r>
                <a:rPr lang="en-US" sz="1000" b="1" i="1" dirty="0" smtClean="0">
                  <a:solidFill>
                    <a:prstClr val="black"/>
                  </a:solidFill>
                </a:rPr>
                <a:t>…and we will use these tools to measure our impact…</a:t>
              </a:r>
            </a:p>
          </p:txBody>
        </p:sp>
        <p:sp>
          <p:nvSpPr>
            <p:cNvPr id="87" name="TextBox 86"/>
            <p:cNvSpPr txBox="1"/>
            <p:nvPr/>
          </p:nvSpPr>
          <p:spPr>
            <a:xfrm>
              <a:off x="7651246" y="5865159"/>
              <a:ext cx="1390650" cy="707886"/>
            </a:xfrm>
            <a:prstGeom prst="rect">
              <a:avLst/>
            </a:prstGeom>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US" sz="1000" b="1" dirty="0">
                  <a:solidFill>
                    <a:schemeClr val="tx1"/>
                  </a:solidFill>
                </a:rPr>
                <a:t>Direct Services:  </a:t>
              </a:r>
              <a:r>
                <a:rPr lang="en-US" sz="1000" dirty="0">
                  <a:solidFill>
                    <a:schemeClr val="tx1"/>
                  </a:solidFill>
                </a:rPr>
                <a:t>Assigned Program pre/post and  process measures; </a:t>
              </a:r>
              <a:r>
                <a:rPr lang="en-US" sz="1000" dirty="0" smtClean="0">
                  <a:solidFill>
                    <a:schemeClr val="tx1"/>
                  </a:solidFill>
                </a:rPr>
                <a:t>HYS</a:t>
              </a:r>
              <a:endParaRPr lang="en-US" sz="1000" b="1" dirty="0">
                <a:solidFill>
                  <a:schemeClr val="tx1"/>
                </a:solidFill>
              </a:endParaRPr>
            </a:p>
          </p:txBody>
        </p:sp>
        <p:sp>
          <p:nvSpPr>
            <p:cNvPr id="88" name="TextBox 87"/>
            <p:cNvSpPr txBox="1"/>
            <p:nvPr/>
          </p:nvSpPr>
          <p:spPr>
            <a:xfrm>
              <a:off x="7656009" y="5214353"/>
              <a:ext cx="1381125" cy="538609"/>
            </a:xfrm>
            <a:prstGeom prst="rect">
              <a:avLst/>
            </a:prstGeom>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US" sz="1000" b="1" dirty="0">
                  <a:solidFill>
                    <a:schemeClr val="tx1"/>
                  </a:solidFill>
                </a:rPr>
                <a:t>Prevention/ Intervention  Services: </a:t>
              </a:r>
              <a:r>
                <a:rPr lang="en-US" sz="900" dirty="0" smtClean="0">
                  <a:solidFill>
                    <a:schemeClr val="tx1"/>
                  </a:solidFill>
                </a:rPr>
                <a:t>pre/post</a:t>
              </a:r>
              <a:endParaRPr lang="en-US" sz="1000" b="1" dirty="0">
                <a:solidFill>
                  <a:schemeClr val="tx1"/>
                </a:solidFill>
              </a:endParaRPr>
            </a:p>
          </p:txBody>
        </p:sp>
        <p:sp>
          <p:nvSpPr>
            <p:cNvPr id="89" name="TextBox 88"/>
            <p:cNvSpPr txBox="1"/>
            <p:nvPr/>
          </p:nvSpPr>
          <p:spPr>
            <a:xfrm>
              <a:off x="7660771" y="2707941"/>
              <a:ext cx="1371600" cy="969496"/>
            </a:xfrm>
            <a:prstGeom prst="rect">
              <a:avLst/>
            </a:prstGeom>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US" sz="1000" b="1" dirty="0">
                  <a:solidFill>
                    <a:prstClr val="black"/>
                  </a:solidFill>
                </a:rPr>
                <a:t>Community engagement/Coalition </a:t>
              </a:r>
              <a:r>
                <a:rPr lang="en-US" sz="1000" b="1" dirty="0" smtClean="0">
                  <a:solidFill>
                    <a:prstClr val="black"/>
                  </a:solidFill>
                </a:rPr>
                <a:t>development</a:t>
              </a:r>
              <a:r>
                <a:rPr lang="en-US" sz="1000" b="1" dirty="0" smtClean="0">
                  <a:solidFill>
                    <a:schemeClr val="tx1"/>
                  </a:solidFill>
                </a:rPr>
                <a:t>: </a:t>
              </a:r>
              <a:endParaRPr lang="en-US" sz="1000" b="1" dirty="0">
                <a:solidFill>
                  <a:schemeClr val="tx1"/>
                </a:solidFill>
              </a:endParaRPr>
            </a:p>
            <a:p>
              <a:pPr algn="ctr" fontAlgn="auto">
                <a:spcBef>
                  <a:spcPts val="0"/>
                </a:spcBef>
                <a:spcAft>
                  <a:spcPts val="0"/>
                </a:spcAft>
                <a:defRPr/>
              </a:pPr>
              <a:r>
                <a:rPr lang="en-US" sz="900" dirty="0">
                  <a:solidFill>
                    <a:schemeClr val="tx1"/>
                  </a:solidFill>
                </a:rPr>
                <a:t>Annual Coalition Survey</a:t>
              </a:r>
            </a:p>
            <a:p>
              <a:pPr algn="ctr" fontAlgn="auto">
                <a:spcBef>
                  <a:spcPts val="0"/>
                </a:spcBef>
                <a:spcAft>
                  <a:spcPts val="0"/>
                </a:spcAft>
                <a:defRPr/>
              </a:pPr>
              <a:r>
                <a:rPr lang="en-US" sz="900" dirty="0"/>
                <a:t>Sustainability </a:t>
              </a:r>
              <a:r>
                <a:rPr lang="en-US" sz="900" dirty="0" smtClean="0"/>
                <a:t>Documentation</a:t>
              </a:r>
            </a:p>
          </p:txBody>
        </p:sp>
        <p:sp>
          <p:nvSpPr>
            <p:cNvPr id="90" name="TextBox 89"/>
            <p:cNvSpPr txBox="1"/>
            <p:nvPr/>
          </p:nvSpPr>
          <p:spPr>
            <a:xfrm>
              <a:off x="7656009" y="4425049"/>
              <a:ext cx="1381125" cy="677108"/>
            </a:xfrm>
            <a:prstGeom prst="rect">
              <a:avLst/>
            </a:prstGeom>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US" sz="1000" b="1" dirty="0">
                  <a:solidFill>
                    <a:schemeClr val="tx1"/>
                  </a:solidFill>
                </a:rPr>
                <a:t>Environmental Strategies:</a:t>
              </a:r>
            </a:p>
            <a:p>
              <a:pPr algn="ctr" fontAlgn="auto">
                <a:spcBef>
                  <a:spcPts val="0"/>
                </a:spcBef>
                <a:spcAft>
                  <a:spcPts val="0"/>
                </a:spcAft>
                <a:defRPr/>
              </a:pPr>
              <a:r>
                <a:rPr lang="en-US" sz="900" dirty="0">
                  <a:solidFill>
                    <a:prstClr val="black"/>
                  </a:solidFill>
                </a:rPr>
                <a:t>Process measures </a:t>
              </a:r>
              <a:r>
                <a:rPr lang="en-US" sz="900" dirty="0" smtClean="0">
                  <a:solidFill>
                    <a:prstClr val="black"/>
                  </a:solidFill>
                </a:rPr>
                <a:t>Community Survey</a:t>
              </a:r>
              <a:r>
                <a:rPr lang="en-US" sz="900" dirty="0">
                  <a:solidFill>
                    <a:prstClr val="black"/>
                  </a:solidFill>
                </a:rPr>
                <a:t>; HYS</a:t>
              </a:r>
            </a:p>
          </p:txBody>
        </p:sp>
        <p:sp>
          <p:nvSpPr>
            <p:cNvPr id="91" name="TextBox 90"/>
            <p:cNvSpPr txBox="1"/>
            <p:nvPr/>
          </p:nvSpPr>
          <p:spPr>
            <a:xfrm>
              <a:off x="7656009" y="3789633"/>
              <a:ext cx="1381125" cy="523220"/>
            </a:xfrm>
            <a:prstGeom prst="rect">
              <a:avLst/>
            </a:prstGeom>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US" sz="1000" b="1" dirty="0">
                  <a:solidFill>
                    <a:schemeClr val="tx1"/>
                  </a:solidFill>
                </a:rPr>
                <a:t>Public Awareness: </a:t>
              </a:r>
            </a:p>
            <a:p>
              <a:pPr algn="ctr">
                <a:defRPr/>
              </a:pPr>
              <a:r>
                <a:rPr lang="en-US" sz="900" dirty="0"/>
                <a:t>Process measures </a:t>
              </a:r>
              <a:r>
                <a:rPr lang="en-US" sz="900" dirty="0" smtClean="0"/>
                <a:t>Community Survey</a:t>
              </a:r>
              <a:endParaRPr lang="en-US" sz="900" dirty="0"/>
            </a:p>
          </p:txBody>
        </p:sp>
      </p:grpSp>
      <p:cxnSp>
        <p:nvCxnSpPr>
          <p:cNvPr id="93" name="Straight Arrow Connector 92"/>
          <p:cNvCxnSpPr/>
          <p:nvPr/>
        </p:nvCxnSpPr>
        <p:spPr>
          <a:xfrm rot="10800000">
            <a:off x="4446942" y="2799454"/>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rot="10800000">
            <a:off x="4436185" y="3789157"/>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rot="10800000">
            <a:off x="4437081" y="5058559"/>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p:nvPr/>
        </p:nvCxnSpPr>
        <p:spPr>
          <a:xfrm rot="10800000">
            <a:off x="4436185" y="6263416"/>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p:nvPr/>
        </p:nvCxnSpPr>
        <p:spPr>
          <a:xfrm rot="10800000">
            <a:off x="5919844" y="2799454"/>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p:nvPr/>
        </p:nvCxnSpPr>
        <p:spPr>
          <a:xfrm rot="10800000">
            <a:off x="5957496" y="5292538"/>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p:nvPr/>
        </p:nvCxnSpPr>
        <p:spPr>
          <a:xfrm rot="10800000">
            <a:off x="5919844" y="6209628"/>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123" name="Left Brace 122"/>
          <p:cNvSpPr/>
          <p:nvPr/>
        </p:nvSpPr>
        <p:spPr>
          <a:xfrm>
            <a:off x="5981588" y="3671047"/>
            <a:ext cx="114300" cy="1009650"/>
          </a:xfrm>
          <a:prstGeom prst="leftBrace">
            <a:avLst>
              <a:gd name="adj1" fmla="val 8333"/>
              <a:gd name="adj2" fmla="val 47979"/>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cxnSp>
        <p:nvCxnSpPr>
          <p:cNvPr id="124" name="Straight Arrow Connector 123"/>
          <p:cNvCxnSpPr/>
          <p:nvPr/>
        </p:nvCxnSpPr>
        <p:spPr>
          <a:xfrm rot="10800000">
            <a:off x="7467600" y="2895600"/>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p:nvPr/>
        </p:nvCxnSpPr>
        <p:spPr>
          <a:xfrm rot="10800000">
            <a:off x="7467600" y="4724400"/>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26" name="Straight Arrow Connector 125"/>
          <p:cNvCxnSpPr/>
          <p:nvPr/>
        </p:nvCxnSpPr>
        <p:spPr>
          <a:xfrm rot="10800000">
            <a:off x="7467600" y="3962400"/>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27" name="Straight Arrow Connector 126"/>
          <p:cNvCxnSpPr/>
          <p:nvPr/>
        </p:nvCxnSpPr>
        <p:spPr>
          <a:xfrm rot="10800000">
            <a:off x="7464014" y="5314278"/>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p:nvPr/>
        </p:nvCxnSpPr>
        <p:spPr>
          <a:xfrm rot="10800000">
            <a:off x="7453256" y="6250193"/>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103" name="Rectangle 102"/>
          <p:cNvSpPr/>
          <p:nvPr/>
        </p:nvSpPr>
        <p:spPr>
          <a:xfrm>
            <a:off x="369848" y="1421780"/>
            <a:ext cx="760144" cy="215444"/>
          </a:xfrm>
          <a:prstGeom prst="rect">
            <a:avLst/>
          </a:prstGeom>
        </p:spPr>
        <p:txBody>
          <a:bodyPr wrap="none">
            <a:spAutoFit/>
          </a:bodyPr>
          <a:lstStyle/>
          <a:p>
            <a:pPr algn="ctr">
              <a:defRPr/>
            </a:pPr>
            <a:r>
              <a:rPr lang="en-US" sz="800" b="1" dirty="0" smtClean="0"/>
              <a:t>(10-15 years) </a:t>
            </a:r>
            <a:endParaRPr lang="en-US" sz="800" b="1" dirty="0"/>
          </a:p>
        </p:txBody>
      </p:sp>
      <p:sp>
        <p:nvSpPr>
          <p:cNvPr id="104" name="Rectangle 103"/>
          <p:cNvSpPr/>
          <p:nvPr/>
        </p:nvSpPr>
        <p:spPr>
          <a:xfrm>
            <a:off x="1921355" y="1423638"/>
            <a:ext cx="708848" cy="215444"/>
          </a:xfrm>
          <a:prstGeom prst="rect">
            <a:avLst/>
          </a:prstGeom>
        </p:spPr>
        <p:txBody>
          <a:bodyPr wrap="none">
            <a:spAutoFit/>
          </a:bodyPr>
          <a:lstStyle/>
          <a:p>
            <a:pPr algn="ctr">
              <a:defRPr/>
            </a:pPr>
            <a:r>
              <a:rPr lang="en-US" sz="800" b="1" dirty="0" smtClean="0"/>
              <a:t>(5-10 years) </a:t>
            </a:r>
            <a:endParaRPr lang="en-US" sz="800" b="1" dirty="0"/>
          </a:p>
        </p:txBody>
      </p:sp>
      <p:sp>
        <p:nvSpPr>
          <p:cNvPr id="105" name="Rectangle 104"/>
          <p:cNvSpPr/>
          <p:nvPr/>
        </p:nvSpPr>
        <p:spPr>
          <a:xfrm>
            <a:off x="3452417" y="1414345"/>
            <a:ext cx="657552" cy="215444"/>
          </a:xfrm>
          <a:prstGeom prst="rect">
            <a:avLst/>
          </a:prstGeom>
        </p:spPr>
        <p:txBody>
          <a:bodyPr wrap="none">
            <a:spAutoFit/>
          </a:bodyPr>
          <a:lstStyle/>
          <a:p>
            <a:pPr algn="ctr">
              <a:defRPr/>
            </a:pPr>
            <a:r>
              <a:rPr lang="en-US" sz="800" b="1" dirty="0" smtClean="0"/>
              <a:t>(2-5 years) </a:t>
            </a:r>
            <a:endParaRPr lang="en-US" sz="800" b="1" dirty="0"/>
          </a:p>
        </p:txBody>
      </p:sp>
      <p:sp>
        <p:nvSpPr>
          <p:cNvPr id="106" name="Rectangle 105"/>
          <p:cNvSpPr/>
          <p:nvPr/>
        </p:nvSpPr>
        <p:spPr>
          <a:xfrm>
            <a:off x="4773092" y="1418062"/>
            <a:ext cx="1067921" cy="215444"/>
          </a:xfrm>
          <a:prstGeom prst="rect">
            <a:avLst/>
          </a:prstGeom>
        </p:spPr>
        <p:txBody>
          <a:bodyPr wrap="none">
            <a:spAutoFit/>
          </a:bodyPr>
          <a:lstStyle/>
          <a:p>
            <a:pPr algn="ctr">
              <a:defRPr/>
            </a:pPr>
            <a:r>
              <a:rPr lang="en-US" sz="800" b="1" dirty="0" smtClean="0"/>
              <a:t>(6 months – 2 years) </a:t>
            </a:r>
            <a:endParaRPr lang="en-US" sz="800" b="1" dirty="0"/>
          </a:p>
        </p:txBody>
      </p:sp>
      <p:sp>
        <p:nvSpPr>
          <p:cNvPr id="7" name="Rounded Rectangular Callout 6"/>
          <p:cNvSpPr/>
          <p:nvPr/>
        </p:nvSpPr>
        <p:spPr>
          <a:xfrm>
            <a:off x="70791" y="-688990"/>
            <a:ext cx="1456023" cy="688990"/>
          </a:xfrm>
          <a:prstGeom prst="wedgeRoundRectCallout">
            <a:avLst>
              <a:gd name="adj1" fmla="val -8219"/>
              <a:gd name="adj2" fmla="val 103182"/>
              <a:gd name="adj3" fmla="val 16667"/>
            </a:avLst>
          </a:prstGeom>
          <a:solidFill>
            <a:schemeClr val="bg1"/>
          </a:solidFill>
        </p:spPr>
        <p:style>
          <a:lnRef idx="1">
            <a:schemeClr val="dk1"/>
          </a:lnRef>
          <a:fillRef idx="2">
            <a:schemeClr val="dk1"/>
          </a:fillRef>
          <a:effectRef idx="1">
            <a:schemeClr val="dk1"/>
          </a:effectRef>
          <a:fontRef idx="minor">
            <a:schemeClr val="dk1"/>
          </a:fontRef>
        </p:style>
        <p:txBody>
          <a:bodyPr rtlCol="0" anchor="ctr"/>
          <a:lstStyle/>
          <a:p>
            <a:pPr algn="ctr"/>
            <a:r>
              <a:rPr lang="en-US" sz="1000" dirty="0" smtClean="0">
                <a:solidFill>
                  <a:schemeClr val="tx1"/>
                </a:solidFill>
              </a:rPr>
              <a:t>Must include all below. Can add additional consequences.</a:t>
            </a:r>
            <a:endParaRPr lang="en-US" dirty="0"/>
          </a:p>
        </p:txBody>
      </p:sp>
      <p:sp>
        <p:nvSpPr>
          <p:cNvPr id="107" name="Rounded Rectangular Callout 106"/>
          <p:cNvSpPr/>
          <p:nvPr/>
        </p:nvSpPr>
        <p:spPr>
          <a:xfrm>
            <a:off x="3071510" y="-688990"/>
            <a:ext cx="1456023" cy="688990"/>
          </a:xfrm>
          <a:prstGeom prst="wedgeRoundRectCallout">
            <a:avLst>
              <a:gd name="adj1" fmla="val -6743"/>
              <a:gd name="adj2" fmla="val 112802"/>
              <a:gd name="adj3" fmla="val 16667"/>
            </a:avLst>
          </a:prstGeom>
          <a:solidFill>
            <a:schemeClr val="bg1"/>
          </a:solidFill>
        </p:spPr>
        <p:style>
          <a:lnRef idx="1">
            <a:schemeClr val="dk1"/>
          </a:lnRef>
          <a:fillRef idx="2">
            <a:schemeClr val="dk1"/>
          </a:fillRef>
          <a:effectRef idx="1">
            <a:schemeClr val="dk1"/>
          </a:effectRef>
          <a:fontRef idx="minor">
            <a:schemeClr val="dk1"/>
          </a:fontRef>
        </p:style>
        <p:txBody>
          <a:bodyPr rtlCol="0" anchor="ctr"/>
          <a:lstStyle/>
          <a:p>
            <a:pPr algn="ctr"/>
            <a:r>
              <a:rPr lang="en-US" sz="1000" dirty="0" smtClean="0">
                <a:solidFill>
                  <a:schemeClr val="tx1"/>
                </a:solidFill>
              </a:rPr>
              <a:t>Must include a least one from each box below. Can add additional factors.</a:t>
            </a:r>
            <a:endParaRPr lang="en-US" dirty="0"/>
          </a:p>
        </p:txBody>
      </p:sp>
      <p:sp>
        <p:nvSpPr>
          <p:cNvPr id="86" name="Rounded Rectangular Callout 85"/>
          <p:cNvSpPr/>
          <p:nvPr/>
        </p:nvSpPr>
        <p:spPr>
          <a:xfrm>
            <a:off x="1591614" y="-688990"/>
            <a:ext cx="1416665" cy="688990"/>
          </a:xfrm>
          <a:prstGeom prst="wedgeRoundRectCallout">
            <a:avLst>
              <a:gd name="adj1" fmla="val -12648"/>
              <a:gd name="adj2" fmla="val 104903"/>
              <a:gd name="adj3" fmla="val 16667"/>
            </a:avLst>
          </a:prstGeom>
          <a:solidFill>
            <a:schemeClr val="bg1"/>
          </a:solidFill>
        </p:spPr>
        <p:style>
          <a:lnRef idx="1">
            <a:schemeClr val="dk1"/>
          </a:lnRef>
          <a:fillRef idx="2">
            <a:schemeClr val="dk1"/>
          </a:fillRef>
          <a:effectRef idx="1">
            <a:schemeClr val="dk1"/>
          </a:effectRef>
          <a:fontRef idx="minor">
            <a:schemeClr val="dk1"/>
          </a:fontRef>
        </p:style>
        <p:txBody>
          <a:bodyPr rtlCol="0" anchor="ctr"/>
          <a:lstStyle/>
          <a:p>
            <a:pPr algn="ctr"/>
            <a:r>
              <a:rPr lang="en-US" sz="1000" dirty="0" smtClean="0">
                <a:solidFill>
                  <a:schemeClr val="tx1"/>
                </a:solidFill>
              </a:rPr>
              <a:t>Must include all below. Can add additional problems.</a:t>
            </a:r>
            <a:endParaRPr lang="en-US" dirty="0"/>
          </a:p>
        </p:txBody>
      </p:sp>
      <p:sp>
        <p:nvSpPr>
          <p:cNvPr id="109" name="Rounded Rectangular Callout 108"/>
          <p:cNvSpPr/>
          <p:nvPr/>
        </p:nvSpPr>
        <p:spPr>
          <a:xfrm>
            <a:off x="6114984" y="-688990"/>
            <a:ext cx="1456023" cy="688990"/>
          </a:xfrm>
          <a:prstGeom prst="wedgeRoundRectCallout">
            <a:avLst>
              <a:gd name="adj1" fmla="val 16807"/>
              <a:gd name="adj2" fmla="val 103586"/>
              <a:gd name="adj3" fmla="val 16667"/>
            </a:avLst>
          </a:prstGeom>
          <a:solidFill>
            <a:schemeClr val="bg1"/>
          </a:solidFill>
        </p:spPr>
        <p:style>
          <a:lnRef idx="1">
            <a:schemeClr val="dk1"/>
          </a:lnRef>
          <a:fillRef idx="2">
            <a:schemeClr val="dk1"/>
          </a:fillRef>
          <a:effectRef idx="1">
            <a:schemeClr val="dk1"/>
          </a:effectRef>
          <a:fontRef idx="minor">
            <a:schemeClr val="dk1"/>
          </a:fontRef>
        </p:style>
        <p:txBody>
          <a:bodyPr rtlCol="0" anchor="ctr"/>
          <a:lstStyle/>
          <a:p>
            <a:pPr algn="ctr"/>
            <a:r>
              <a:rPr lang="en-US" sz="1000" dirty="0" smtClean="0">
                <a:solidFill>
                  <a:schemeClr val="tx1"/>
                </a:solidFill>
              </a:rPr>
              <a:t>Must include a least one for each box below. Can add additional activities.</a:t>
            </a:r>
            <a:endParaRPr lang="en-US" dirty="0"/>
          </a:p>
        </p:txBody>
      </p:sp>
      <p:sp>
        <p:nvSpPr>
          <p:cNvPr id="110" name="Rounded Rectangular Callout 109"/>
          <p:cNvSpPr/>
          <p:nvPr/>
        </p:nvSpPr>
        <p:spPr>
          <a:xfrm>
            <a:off x="7651246" y="-688990"/>
            <a:ext cx="1456023" cy="688990"/>
          </a:xfrm>
          <a:prstGeom prst="wedgeRoundRectCallout">
            <a:avLst>
              <a:gd name="adj1" fmla="val 14191"/>
              <a:gd name="adj2" fmla="val 103586"/>
              <a:gd name="adj3" fmla="val 16667"/>
            </a:avLst>
          </a:prstGeom>
          <a:solidFill>
            <a:schemeClr val="bg1"/>
          </a:solidFill>
        </p:spPr>
        <p:style>
          <a:lnRef idx="1">
            <a:schemeClr val="dk1"/>
          </a:lnRef>
          <a:fillRef idx="2">
            <a:schemeClr val="dk1"/>
          </a:fillRef>
          <a:effectRef idx="1">
            <a:schemeClr val="dk1"/>
          </a:effectRef>
          <a:fontRef idx="minor">
            <a:schemeClr val="dk1"/>
          </a:fontRef>
        </p:style>
        <p:txBody>
          <a:bodyPr rtlCol="0" anchor="ctr"/>
          <a:lstStyle/>
          <a:p>
            <a:pPr algn="ctr"/>
            <a:r>
              <a:rPr lang="en-US" sz="1000" dirty="0" smtClean="0">
                <a:solidFill>
                  <a:schemeClr val="tx1"/>
                </a:solidFill>
              </a:rPr>
              <a:t>Must include at least one for each box below. Can add additional indicators.</a:t>
            </a:r>
            <a:endParaRPr lang="en-US" dirty="0"/>
          </a:p>
        </p:txBody>
      </p:sp>
      <p:sp>
        <p:nvSpPr>
          <p:cNvPr id="49" name="Rectangle 23"/>
          <p:cNvSpPr>
            <a:spLocks noChangeArrowheads="1"/>
          </p:cNvSpPr>
          <p:nvPr/>
        </p:nvSpPr>
        <p:spPr bwMode="auto">
          <a:xfrm>
            <a:off x="0" y="0"/>
            <a:ext cx="9144000" cy="461665"/>
          </a:xfrm>
          <a:prstGeom prst="rect">
            <a:avLst/>
          </a:prstGeom>
          <a:noFill/>
          <a:ln w="9525">
            <a:noFill/>
            <a:miter lim="800000"/>
            <a:headEnd/>
            <a:tailEnd/>
          </a:ln>
        </p:spPr>
        <p:txBody>
          <a:bodyPr wrap="square">
            <a:spAutoFit/>
          </a:bodyPr>
          <a:lstStyle/>
          <a:p>
            <a:pPr algn="ctr" eaLnBrk="0" hangingPunct="0">
              <a:defRPr/>
            </a:pPr>
            <a:r>
              <a:rPr lang="en-US" sz="2400" b="1" dirty="0">
                <a:solidFill>
                  <a:prstClr val="black"/>
                </a:solidFill>
                <a:latin typeface="Calibri" pitchFamily="34" charset="0"/>
              </a:rPr>
              <a:t>[Name] Coalition </a:t>
            </a:r>
            <a:r>
              <a:rPr lang="en-US" sz="2400" b="1" dirty="0" smtClean="0">
                <a:solidFill>
                  <a:prstClr val="black"/>
                </a:solidFill>
              </a:rPr>
              <a:t>Logic Model</a:t>
            </a:r>
            <a:endParaRPr lang="en-US" sz="2400" b="1" i="1" dirty="0">
              <a:solidFill>
                <a:srgbClr val="FF0000"/>
              </a:solidFill>
            </a:endParaRPr>
          </a:p>
        </p:txBody>
      </p:sp>
    </p:spTree>
    <p:extLst>
      <p:ext uri="{BB962C8B-B14F-4D97-AF65-F5344CB8AC3E}">
        <p14:creationId xmlns:p14="http://schemas.microsoft.com/office/powerpoint/2010/main" val="1824801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0"/>
          <p:cNvSpPr txBox="1">
            <a:spLocks noChangeArrowheads="1"/>
          </p:cNvSpPr>
          <p:nvPr/>
        </p:nvSpPr>
        <p:spPr bwMode="auto">
          <a:xfrm>
            <a:off x="58091" y="2701740"/>
            <a:ext cx="1426464" cy="2452647"/>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square">
            <a:noAutofit/>
          </a:bodyPr>
          <a:lstStyle/>
          <a:p>
            <a:pPr marL="119063" indent="-119063">
              <a:spcAft>
                <a:spcPts val="600"/>
              </a:spcAft>
              <a:defRPr/>
            </a:pPr>
            <a:r>
              <a:rPr lang="en-US" sz="1050" b="1" i="1" dirty="0" smtClean="0">
                <a:solidFill>
                  <a:prstClr val="black"/>
                </a:solidFill>
              </a:rPr>
              <a:t>These problems…</a:t>
            </a:r>
          </a:p>
          <a:p>
            <a:pPr algn="ctr" fontAlgn="auto">
              <a:spcBef>
                <a:spcPct val="50000"/>
              </a:spcBef>
              <a:spcAft>
                <a:spcPts val="0"/>
              </a:spcAft>
              <a:defRPr/>
            </a:pPr>
            <a:endParaRPr lang="en-US" sz="1100" b="1" dirty="0" smtClean="0">
              <a:solidFill>
                <a:prstClr val="black"/>
              </a:solidFill>
            </a:endParaRPr>
          </a:p>
          <a:p>
            <a:pPr algn="ctr" fontAlgn="auto">
              <a:spcBef>
                <a:spcPct val="50000"/>
              </a:spcBef>
              <a:spcAft>
                <a:spcPts val="0"/>
              </a:spcAft>
              <a:defRPr/>
            </a:pPr>
            <a:r>
              <a:rPr lang="en-US" sz="1100" b="1" dirty="0" smtClean="0">
                <a:solidFill>
                  <a:prstClr val="black"/>
                </a:solidFill>
              </a:rPr>
              <a:t>School Performance</a:t>
            </a:r>
            <a:endParaRPr lang="en-US" sz="1100" b="1" dirty="0">
              <a:solidFill>
                <a:prstClr val="black"/>
              </a:solidFill>
            </a:endParaRPr>
          </a:p>
          <a:p>
            <a:pPr algn="ctr" fontAlgn="auto">
              <a:spcBef>
                <a:spcPts val="0"/>
              </a:spcBef>
              <a:spcAft>
                <a:spcPts val="0"/>
              </a:spcAft>
              <a:defRPr/>
            </a:pPr>
            <a:endParaRPr lang="en-US" sz="1100" b="1" dirty="0" smtClean="0">
              <a:solidFill>
                <a:prstClr val="black"/>
              </a:solidFill>
            </a:endParaRPr>
          </a:p>
          <a:p>
            <a:pPr algn="ctr" fontAlgn="auto">
              <a:spcBef>
                <a:spcPts val="0"/>
              </a:spcBef>
              <a:spcAft>
                <a:spcPts val="0"/>
              </a:spcAft>
              <a:defRPr/>
            </a:pPr>
            <a:endParaRPr lang="en-US" sz="1100" b="1" dirty="0">
              <a:solidFill>
                <a:prstClr val="black"/>
              </a:solidFill>
            </a:endParaRPr>
          </a:p>
          <a:p>
            <a:pPr algn="ctr" fontAlgn="auto">
              <a:spcBef>
                <a:spcPts val="0"/>
              </a:spcBef>
              <a:spcAft>
                <a:spcPts val="0"/>
              </a:spcAft>
              <a:defRPr/>
            </a:pPr>
            <a:r>
              <a:rPr lang="en-US" sz="1100" b="1" dirty="0" smtClean="0">
                <a:solidFill>
                  <a:prstClr val="black"/>
                </a:solidFill>
              </a:rPr>
              <a:t>Youth </a:t>
            </a:r>
            <a:r>
              <a:rPr lang="en-US" sz="1100" b="1" dirty="0">
                <a:solidFill>
                  <a:prstClr val="black"/>
                </a:solidFill>
              </a:rPr>
              <a:t>Delinquency  </a:t>
            </a:r>
          </a:p>
          <a:p>
            <a:pPr algn="ctr" fontAlgn="auto">
              <a:spcBef>
                <a:spcPts val="0"/>
              </a:spcBef>
              <a:spcAft>
                <a:spcPts val="0"/>
              </a:spcAft>
              <a:defRPr/>
            </a:pPr>
            <a:endParaRPr lang="en-US" sz="1100" b="1" dirty="0" smtClean="0">
              <a:solidFill>
                <a:prstClr val="black"/>
              </a:solidFill>
            </a:endParaRPr>
          </a:p>
          <a:p>
            <a:pPr algn="ctr" fontAlgn="auto">
              <a:spcBef>
                <a:spcPts val="0"/>
              </a:spcBef>
              <a:spcAft>
                <a:spcPts val="0"/>
              </a:spcAft>
              <a:defRPr/>
            </a:pPr>
            <a:endParaRPr lang="en-US" sz="1100" b="1" dirty="0">
              <a:solidFill>
                <a:prstClr val="black"/>
              </a:solidFill>
            </a:endParaRPr>
          </a:p>
          <a:p>
            <a:pPr algn="ctr" fontAlgn="auto">
              <a:spcBef>
                <a:spcPts val="0"/>
              </a:spcBef>
              <a:spcAft>
                <a:spcPts val="0"/>
              </a:spcAft>
              <a:defRPr/>
            </a:pPr>
            <a:r>
              <a:rPr lang="en-US" sz="1100" b="1" dirty="0">
                <a:solidFill>
                  <a:prstClr val="black"/>
                </a:solidFill>
              </a:rPr>
              <a:t>Mental </a:t>
            </a:r>
            <a:r>
              <a:rPr lang="en-US" sz="1100" b="1" dirty="0" smtClean="0">
                <a:solidFill>
                  <a:prstClr val="black"/>
                </a:solidFill>
              </a:rPr>
              <a:t>Health</a:t>
            </a:r>
          </a:p>
          <a:p>
            <a:pPr algn="ctr">
              <a:defRPr/>
            </a:pPr>
            <a:endParaRPr lang="en-US" sz="1100" dirty="0" smtClean="0">
              <a:solidFill>
                <a:schemeClr val="tx1"/>
              </a:solidFill>
            </a:endParaRPr>
          </a:p>
          <a:p>
            <a:pPr algn="ctr">
              <a:defRPr/>
            </a:pPr>
            <a:r>
              <a:rPr lang="en-US" sz="1100" dirty="0" smtClean="0">
                <a:solidFill>
                  <a:schemeClr val="tx1"/>
                </a:solidFill>
              </a:rPr>
              <a:t>[</a:t>
            </a:r>
            <a:r>
              <a:rPr lang="en-US" sz="1100" dirty="0">
                <a:solidFill>
                  <a:schemeClr val="tx1"/>
                </a:solidFill>
              </a:rPr>
              <a:t>Add Yours Here]</a:t>
            </a:r>
          </a:p>
          <a:p>
            <a:pPr algn="ctr" fontAlgn="auto">
              <a:spcBef>
                <a:spcPts val="0"/>
              </a:spcBef>
              <a:spcAft>
                <a:spcPts val="0"/>
              </a:spcAft>
              <a:defRPr/>
            </a:pPr>
            <a:endParaRPr lang="en-US" sz="1100" b="1" dirty="0">
              <a:solidFill>
                <a:prstClr val="black"/>
              </a:solidFill>
            </a:endParaRPr>
          </a:p>
        </p:txBody>
      </p:sp>
      <p:grpSp>
        <p:nvGrpSpPr>
          <p:cNvPr id="2" name="Group 57"/>
          <p:cNvGrpSpPr/>
          <p:nvPr/>
        </p:nvGrpSpPr>
        <p:grpSpPr>
          <a:xfrm>
            <a:off x="109100" y="1450302"/>
            <a:ext cx="8925026" cy="273723"/>
            <a:chOff x="109100" y="1450302"/>
            <a:chExt cx="8925026" cy="273723"/>
          </a:xfrm>
        </p:grpSpPr>
        <p:sp>
          <p:nvSpPr>
            <p:cNvPr id="21" name="Line 16"/>
            <p:cNvSpPr>
              <a:spLocks noChangeShapeType="1"/>
            </p:cNvSpPr>
            <p:nvPr/>
          </p:nvSpPr>
          <p:spPr bwMode="auto">
            <a:xfrm>
              <a:off x="6046207" y="1591866"/>
              <a:ext cx="2987919" cy="3796"/>
            </a:xfrm>
            <a:prstGeom prst="line">
              <a:avLst/>
            </a:prstGeom>
            <a:noFill/>
            <a:ln w="38100">
              <a:solidFill>
                <a:schemeClr val="tx1"/>
              </a:solidFill>
              <a:round/>
              <a:headEnd type="oval" w="med" len="med"/>
              <a:tailEnd type="oval" w="med" len="med"/>
            </a:ln>
          </p:spPr>
          <p:txBody>
            <a:bodyPr wrap="square">
              <a:noAutofit/>
            </a:bodyPr>
            <a:lstStyle/>
            <a:p>
              <a:endParaRPr lang="en-US">
                <a:solidFill>
                  <a:prstClr val="black"/>
                </a:solidFill>
              </a:endParaRPr>
            </a:p>
          </p:txBody>
        </p:sp>
        <p:sp>
          <p:nvSpPr>
            <p:cNvPr id="25" name="TextBox 24"/>
            <p:cNvSpPr txBox="1"/>
            <p:nvPr/>
          </p:nvSpPr>
          <p:spPr>
            <a:xfrm>
              <a:off x="7318526" y="1450302"/>
              <a:ext cx="552449" cy="253916"/>
            </a:xfrm>
            <a:prstGeom prst="rect">
              <a:avLst/>
            </a:prstGeom>
            <a:solidFill>
              <a:schemeClr val="bg1"/>
            </a:solidFill>
          </p:spPr>
          <p:txBody>
            <a:bodyPr wrap="square" rtlCol="0">
              <a:noAutofit/>
            </a:bodyPr>
            <a:lstStyle/>
            <a:p>
              <a:pPr algn="ctr"/>
              <a:r>
                <a:rPr lang="en-US" sz="1050" dirty="0" smtClean="0">
                  <a:solidFill>
                    <a:prstClr val="black"/>
                  </a:solidFill>
                </a:rPr>
                <a:t>Action</a:t>
              </a:r>
              <a:endParaRPr lang="en-US" sz="1050" dirty="0">
                <a:solidFill>
                  <a:prstClr val="black"/>
                </a:solidFill>
              </a:endParaRPr>
            </a:p>
          </p:txBody>
        </p:sp>
        <p:sp>
          <p:nvSpPr>
            <p:cNvPr id="20" name="Line 16"/>
            <p:cNvSpPr>
              <a:spLocks noChangeShapeType="1"/>
            </p:cNvSpPr>
            <p:nvPr/>
          </p:nvSpPr>
          <p:spPr bwMode="auto">
            <a:xfrm>
              <a:off x="109100" y="1589314"/>
              <a:ext cx="5936698" cy="2818"/>
            </a:xfrm>
            <a:prstGeom prst="line">
              <a:avLst/>
            </a:prstGeom>
            <a:noFill/>
            <a:ln w="38100">
              <a:solidFill>
                <a:schemeClr val="tx1"/>
              </a:solidFill>
              <a:round/>
              <a:headEnd type="oval" w="med" len="med"/>
              <a:tailEnd type="oval" w="med" len="med"/>
            </a:ln>
          </p:spPr>
          <p:txBody>
            <a:bodyPr wrap="square">
              <a:noAutofit/>
            </a:bodyPr>
            <a:lstStyle/>
            <a:p>
              <a:endParaRPr lang="en-US">
                <a:solidFill>
                  <a:prstClr val="black"/>
                </a:solidFill>
              </a:endParaRPr>
            </a:p>
          </p:txBody>
        </p:sp>
        <p:sp>
          <p:nvSpPr>
            <p:cNvPr id="24" name="TextBox 23"/>
            <p:cNvSpPr txBox="1"/>
            <p:nvPr/>
          </p:nvSpPr>
          <p:spPr>
            <a:xfrm>
              <a:off x="2657475" y="1470109"/>
              <a:ext cx="752475" cy="253916"/>
            </a:xfrm>
            <a:prstGeom prst="rect">
              <a:avLst/>
            </a:prstGeom>
            <a:solidFill>
              <a:schemeClr val="bg1"/>
            </a:solidFill>
          </p:spPr>
          <p:txBody>
            <a:bodyPr wrap="square" rtlCol="0">
              <a:noAutofit/>
            </a:bodyPr>
            <a:lstStyle/>
            <a:p>
              <a:pPr algn="ctr"/>
              <a:r>
                <a:rPr lang="en-US" sz="1050" dirty="0" smtClean="0">
                  <a:solidFill>
                    <a:prstClr val="black"/>
                  </a:solidFill>
                </a:rPr>
                <a:t>Outcomes</a:t>
              </a:r>
              <a:endParaRPr lang="en-US" sz="1050" dirty="0">
                <a:solidFill>
                  <a:prstClr val="black"/>
                </a:solidFill>
              </a:endParaRPr>
            </a:p>
          </p:txBody>
        </p:sp>
      </p:grpSp>
      <p:sp>
        <p:nvSpPr>
          <p:cNvPr id="5" name="TextBox 4"/>
          <p:cNvSpPr txBox="1"/>
          <p:nvPr/>
        </p:nvSpPr>
        <p:spPr>
          <a:xfrm>
            <a:off x="32657" y="1630233"/>
            <a:ext cx="1524000" cy="276999"/>
          </a:xfrm>
          <a:prstGeom prst="rect">
            <a:avLst/>
          </a:prstGeom>
          <a:noFill/>
        </p:spPr>
        <p:txBody>
          <a:bodyPr wrap="square" rtlCol="0">
            <a:noAutofit/>
          </a:bodyPr>
          <a:lstStyle/>
          <a:p>
            <a:pPr algn="ctr"/>
            <a:r>
              <a:rPr lang="en-US" sz="1200" i="1" dirty="0" smtClean="0">
                <a:solidFill>
                  <a:prstClr val="black"/>
                </a:solidFill>
              </a:rPr>
              <a:t>What is the problem?</a:t>
            </a:r>
            <a:endParaRPr lang="en-US" sz="1200" i="1" dirty="0">
              <a:solidFill>
                <a:prstClr val="black"/>
              </a:solidFill>
            </a:endParaRPr>
          </a:p>
        </p:txBody>
      </p:sp>
      <p:sp>
        <p:nvSpPr>
          <p:cNvPr id="10" name="TextBox 9"/>
          <p:cNvSpPr txBox="1"/>
          <p:nvPr/>
        </p:nvSpPr>
        <p:spPr>
          <a:xfrm>
            <a:off x="1628732" y="1652816"/>
            <a:ext cx="1371600" cy="276999"/>
          </a:xfrm>
          <a:prstGeom prst="rect">
            <a:avLst/>
          </a:prstGeom>
          <a:noFill/>
        </p:spPr>
        <p:txBody>
          <a:bodyPr wrap="square" rtlCol="0">
            <a:noAutofit/>
          </a:bodyPr>
          <a:lstStyle/>
          <a:p>
            <a:pPr algn="ctr"/>
            <a:r>
              <a:rPr lang="en-US" sz="1200" i="1" dirty="0" smtClean="0">
                <a:solidFill>
                  <a:prstClr val="black"/>
                </a:solidFill>
              </a:rPr>
              <a:t>Why</a:t>
            </a:r>
            <a:r>
              <a:rPr lang="en-US" sz="1050" i="1" dirty="0" smtClean="0">
                <a:solidFill>
                  <a:prstClr val="black"/>
                </a:solidFill>
              </a:rPr>
              <a:t>? </a:t>
            </a:r>
          </a:p>
        </p:txBody>
      </p:sp>
      <p:sp>
        <p:nvSpPr>
          <p:cNvPr id="15" name="TextBox 14"/>
          <p:cNvSpPr txBox="1"/>
          <p:nvPr/>
        </p:nvSpPr>
        <p:spPr>
          <a:xfrm>
            <a:off x="3302000" y="1627024"/>
            <a:ext cx="1066800" cy="276999"/>
          </a:xfrm>
          <a:prstGeom prst="rect">
            <a:avLst/>
          </a:prstGeom>
          <a:noFill/>
        </p:spPr>
        <p:txBody>
          <a:bodyPr wrap="square" rtlCol="0">
            <a:noAutofit/>
          </a:bodyPr>
          <a:lstStyle/>
          <a:p>
            <a:pPr algn="ctr"/>
            <a:r>
              <a:rPr lang="en-US" sz="1200" i="1" dirty="0" smtClean="0">
                <a:solidFill>
                  <a:prstClr val="black"/>
                </a:solidFill>
              </a:rPr>
              <a:t>Why here?</a:t>
            </a:r>
          </a:p>
        </p:txBody>
      </p:sp>
      <p:sp>
        <p:nvSpPr>
          <p:cNvPr id="18" name="TextBox 17"/>
          <p:cNvSpPr txBox="1"/>
          <p:nvPr/>
        </p:nvSpPr>
        <p:spPr>
          <a:xfrm>
            <a:off x="4651828" y="1589314"/>
            <a:ext cx="1317171" cy="276999"/>
          </a:xfrm>
          <a:prstGeom prst="rect">
            <a:avLst/>
          </a:prstGeom>
          <a:noFill/>
        </p:spPr>
        <p:txBody>
          <a:bodyPr wrap="square" rtlCol="0">
            <a:noAutofit/>
          </a:bodyPr>
          <a:lstStyle/>
          <a:p>
            <a:pPr algn="ctr"/>
            <a:r>
              <a:rPr lang="en-US" sz="1200" i="1" dirty="0" smtClean="0">
                <a:solidFill>
                  <a:prstClr val="black"/>
                </a:solidFill>
              </a:rPr>
              <a:t>But why here?</a:t>
            </a:r>
          </a:p>
        </p:txBody>
      </p:sp>
      <p:sp>
        <p:nvSpPr>
          <p:cNvPr id="23" name="TextBox 22"/>
          <p:cNvSpPr txBox="1"/>
          <p:nvPr/>
        </p:nvSpPr>
        <p:spPr>
          <a:xfrm>
            <a:off x="7663543" y="1587074"/>
            <a:ext cx="1371600" cy="461665"/>
          </a:xfrm>
          <a:prstGeom prst="rect">
            <a:avLst/>
          </a:prstGeom>
          <a:noFill/>
        </p:spPr>
        <p:txBody>
          <a:bodyPr wrap="square" rtlCol="0">
            <a:noAutofit/>
          </a:bodyPr>
          <a:lstStyle/>
          <a:p>
            <a:pPr algn="ctr"/>
            <a:r>
              <a:rPr lang="en-US" sz="1200" i="1" dirty="0" smtClean="0">
                <a:solidFill>
                  <a:prstClr val="black"/>
                </a:solidFill>
              </a:rPr>
              <a:t>So what? How will we know?</a:t>
            </a:r>
          </a:p>
        </p:txBody>
      </p:sp>
      <p:sp>
        <p:nvSpPr>
          <p:cNvPr id="19" name="TextBox 18"/>
          <p:cNvSpPr txBox="1"/>
          <p:nvPr/>
        </p:nvSpPr>
        <p:spPr>
          <a:xfrm>
            <a:off x="6143171" y="1605810"/>
            <a:ext cx="1447800" cy="461665"/>
          </a:xfrm>
          <a:prstGeom prst="rect">
            <a:avLst/>
          </a:prstGeom>
          <a:noFill/>
        </p:spPr>
        <p:txBody>
          <a:bodyPr wrap="square" rtlCol="0">
            <a:noAutofit/>
          </a:bodyPr>
          <a:lstStyle/>
          <a:p>
            <a:pPr algn="ctr"/>
            <a:r>
              <a:rPr lang="en-US" sz="1200" i="1" dirty="0" smtClean="0">
                <a:solidFill>
                  <a:prstClr val="black"/>
                </a:solidFill>
              </a:rPr>
              <a:t>What are we doing about it?</a:t>
            </a:r>
          </a:p>
        </p:txBody>
      </p:sp>
      <p:sp>
        <p:nvSpPr>
          <p:cNvPr id="26" name="Text Box 11"/>
          <p:cNvSpPr txBox="1">
            <a:spLocks noChangeArrowheads="1"/>
          </p:cNvSpPr>
          <p:nvPr/>
        </p:nvSpPr>
        <p:spPr bwMode="auto">
          <a:xfrm>
            <a:off x="1600200" y="2514600"/>
            <a:ext cx="1371600" cy="310881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wrap="square">
            <a:noAutofit/>
          </a:bodyPr>
          <a:lstStyle/>
          <a:p>
            <a:pPr>
              <a:spcAft>
                <a:spcPts val="600"/>
              </a:spcAft>
              <a:defRPr/>
            </a:pPr>
            <a:r>
              <a:rPr lang="en-US" sz="1050" b="1" i="1" dirty="0" smtClean="0">
                <a:solidFill>
                  <a:prstClr val="black"/>
                </a:solidFill>
              </a:rPr>
              <a:t>These types of problems…</a:t>
            </a:r>
          </a:p>
          <a:p>
            <a:pPr algn="ctr" fontAlgn="auto">
              <a:spcBef>
                <a:spcPct val="50000"/>
              </a:spcBef>
              <a:spcAft>
                <a:spcPts val="0"/>
              </a:spcAft>
              <a:defRPr/>
            </a:pPr>
            <a:r>
              <a:rPr lang="en-US" sz="1050" b="1" dirty="0">
                <a:solidFill>
                  <a:prstClr val="black"/>
                </a:solidFill>
              </a:rPr>
              <a:t>Any Underage Drinking </a:t>
            </a:r>
          </a:p>
          <a:p>
            <a:pPr algn="ctr" fontAlgn="auto">
              <a:spcBef>
                <a:spcPts val="0"/>
              </a:spcBef>
              <a:spcAft>
                <a:spcPts val="0"/>
              </a:spcAft>
              <a:defRPr/>
            </a:pPr>
            <a:endParaRPr lang="en-US" sz="1050" dirty="0">
              <a:solidFill>
                <a:prstClr val="black"/>
              </a:solidFill>
            </a:endParaRPr>
          </a:p>
          <a:p>
            <a:pPr algn="ctr" fontAlgn="auto">
              <a:spcBef>
                <a:spcPts val="0"/>
              </a:spcBef>
              <a:spcAft>
                <a:spcPts val="0"/>
              </a:spcAft>
              <a:defRPr/>
            </a:pPr>
            <a:r>
              <a:rPr lang="en-US" sz="1050" b="1" dirty="0">
                <a:solidFill>
                  <a:prstClr val="black"/>
                </a:solidFill>
              </a:rPr>
              <a:t>Underage  </a:t>
            </a:r>
            <a:br>
              <a:rPr lang="en-US" sz="1050" b="1" dirty="0">
                <a:solidFill>
                  <a:prstClr val="black"/>
                </a:solidFill>
              </a:rPr>
            </a:br>
            <a:r>
              <a:rPr lang="en-US" sz="1050" b="1" dirty="0">
                <a:solidFill>
                  <a:prstClr val="black"/>
                </a:solidFill>
              </a:rPr>
              <a:t>Problem and Heavy Drinking</a:t>
            </a:r>
          </a:p>
          <a:p>
            <a:pPr algn="ctr" fontAlgn="auto">
              <a:spcBef>
                <a:spcPts val="0"/>
              </a:spcBef>
              <a:spcAft>
                <a:spcPts val="0"/>
              </a:spcAft>
              <a:defRPr/>
            </a:pPr>
            <a:endParaRPr lang="en-US" sz="1050" b="1" dirty="0">
              <a:solidFill>
                <a:prstClr val="black"/>
              </a:solidFill>
            </a:endParaRPr>
          </a:p>
          <a:p>
            <a:pPr algn="ctr" fontAlgn="auto">
              <a:spcBef>
                <a:spcPts val="0"/>
              </a:spcBef>
              <a:spcAft>
                <a:spcPts val="0"/>
              </a:spcAft>
              <a:defRPr/>
            </a:pPr>
            <a:endParaRPr lang="en-US" sz="1050" b="1" dirty="0" smtClean="0">
              <a:solidFill>
                <a:schemeClr val="tx1"/>
              </a:solidFill>
            </a:endParaRPr>
          </a:p>
          <a:p>
            <a:pPr algn="ctr" fontAlgn="auto">
              <a:spcBef>
                <a:spcPts val="0"/>
              </a:spcBef>
              <a:spcAft>
                <a:spcPts val="0"/>
              </a:spcAft>
              <a:defRPr/>
            </a:pPr>
            <a:endParaRPr lang="en-US" sz="1050" b="1" dirty="0">
              <a:solidFill>
                <a:schemeClr val="tx1"/>
              </a:solidFill>
            </a:endParaRPr>
          </a:p>
          <a:p>
            <a:pPr algn="ctr" fontAlgn="auto">
              <a:spcBef>
                <a:spcPts val="0"/>
              </a:spcBef>
              <a:spcAft>
                <a:spcPts val="0"/>
              </a:spcAft>
              <a:defRPr/>
            </a:pPr>
            <a:r>
              <a:rPr lang="en-US" sz="1050" dirty="0" smtClean="0">
                <a:solidFill>
                  <a:schemeClr val="tx1"/>
                </a:solidFill>
              </a:rPr>
              <a:t>[Add Yours Here]</a:t>
            </a:r>
            <a:endParaRPr lang="en-US" sz="1050" dirty="0">
              <a:solidFill>
                <a:schemeClr val="tx1"/>
              </a:solidFill>
            </a:endParaRPr>
          </a:p>
          <a:p>
            <a:pPr marL="119063" indent="-119063">
              <a:buFont typeface="Arial" pitchFamily="34" charset="0"/>
              <a:buChar char="•"/>
              <a:defRPr/>
            </a:pPr>
            <a:endParaRPr lang="en-US" sz="1050" dirty="0" smtClean="0">
              <a:solidFill>
                <a:prstClr val="black"/>
              </a:solidFill>
            </a:endParaRPr>
          </a:p>
          <a:p>
            <a:pPr algn="ctr">
              <a:defRPr/>
            </a:pPr>
            <a:endParaRPr lang="en-US" sz="1050" dirty="0">
              <a:solidFill>
                <a:prstClr val="black"/>
              </a:solidFill>
            </a:endParaRPr>
          </a:p>
        </p:txBody>
      </p:sp>
      <p:sp>
        <p:nvSpPr>
          <p:cNvPr id="27" name="Text Box 14"/>
          <p:cNvSpPr txBox="1">
            <a:spLocks noChangeArrowheads="1"/>
          </p:cNvSpPr>
          <p:nvPr/>
        </p:nvSpPr>
        <p:spPr bwMode="auto">
          <a:xfrm>
            <a:off x="3100006" y="1905000"/>
            <a:ext cx="1399032" cy="44871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noAutofit/>
          </a:bodyPr>
          <a:lstStyle/>
          <a:p>
            <a:pPr>
              <a:spcAft>
                <a:spcPts val="600"/>
              </a:spcAft>
              <a:defRPr/>
            </a:pPr>
            <a:r>
              <a:rPr lang="en-US" sz="1050" b="1" i="1" dirty="0" smtClean="0">
                <a:solidFill>
                  <a:prstClr val="black"/>
                </a:solidFill>
              </a:rPr>
              <a:t>…with these common  factors…</a:t>
            </a:r>
          </a:p>
        </p:txBody>
      </p:sp>
      <p:sp>
        <p:nvSpPr>
          <p:cNvPr id="28" name="TextBox 27"/>
          <p:cNvSpPr txBox="1"/>
          <p:nvPr/>
        </p:nvSpPr>
        <p:spPr>
          <a:xfrm>
            <a:off x="6098092" y="2463520"/>
            <a:ext cx="1435241" cy="965480"/>
          </a:xfrm>
          <a:prstGeom prst="rect">
            <a:avLst/>
          </a:prstGeom>
        </p:spPr>
        <p:style>
          <a:lnRef idx="1">
            <a:schemeClr val="accent3"/>
          </a:lnRef>
          <a:fillRef idx="2">
            <a:schemeClr val="accent3"/>
          </a:fillRef>
          <a:effectRef idx="1">
            <a:schemeClr val="accent3"/>
          </a:effectRef>
          <a:fontRef idx="minor">
            <a:schemeClr val="dk1"/>
          </a:fontRef>
        </p:style>
        <p:txBody>
          <a:bodyPr wrap="square">
            <a:noAutofit/>
          </a:bodyPr>
          <a:lstStyle/>
          <a:p>
            <a:pPr algn="ctr">
              <a:defRPr/>
            </a:pPr>
            <a:r>
              <a:rPr lang="en-US" sz="1000" b="1" dirty="0">
                <a:solidFill>
                  <a:prstClr val="black"/>
                </a:solidFill>
              </a:rPr>
              <a:t>Community engagement/Coalition development:</a:t>
            </a:r>
            <a:endParaRPr lang="en-US" sz="1000" dirty="0">
              <a:solidFill>
                <a:prstClr val="black"/>
              </a:solidFill>
            </a:endParaRPr>
          </a:p>
          <a:p>
            <a:pPr algn="ctr">
              <a:defRPr/>
            </a:pPr>
            <a:endParaRPr lang="en-US" sz="400" b="1" dirty="0" smtClean="0">
              <a:solidFill>
                <a:prstClr val="black"/>
              </a:solidFill>
            </a:endParaRPr>
          </a:p>
          <a:p>
            <a:pPr algn="ctr">
              <a:defRPr/>
            </a:pPr>
            <a:r>
              <a:rPr lang="en-US" sz="1000" dirty="0" smtClean="0">
                <a:solidFill>
                  <a:prstClr val="black"/>
                </a:solidFill>
              </a:rPr>
              <a:t>[Coalition Name]</a:t>
            </a:r>
          </a:p>
          <a:p>
            <a:pPr algn="ctr">
              <a:defRPr/>
            </a:pPr>
            <a:r>
              <a:rPr lang="en-US" sz="1000" dirty="0" smtClean="0">
                <a:solidFill>
                  <a:prstClr val="black"/>
                </a:solidFill>
              </a:rPr>
              <a:t>[Add Yours Here]</a:t>
            </a:r>
          </a:p>
        </p:txBody>
      </p:sp>
      <p:sp>
        <p:nvSpPr>
          <p:cNvPr id="29" name="TextBox 28"/>
          <p:cNvSpPr txBox="1"/>
          <p:nvPr/>
        </p:nvSpPr>
        <p:spPr>
          <a:xfrm>
            <a:off x="6096000" y="4960173"/>
            <a:ext cx="1435240" cy="844061"/>
          </a:xfrm>
          <a:prstGeom prst="rect">
            <a:avLst/>
          </a:prstGeom>
          <a:ln/>
        </p:spPr>
        <p:style>
          <a:lnRef idx="1">
            <a:schemeClr val="accent3"/>
          </a:lnRef>
          <a:fillRef idx="2">
            <a:schemeClr val="accent3"/>
          </a:fillRef>
          <a:effectRef idx="1">
            <a:schemeClr val="accent3"/>
          </a:effectRef>
          <a:fontRef idx="minor">
            <a:schemeClr val="dk1"/>
          </a:fontRef>
        </p:style>
        <p:txBody>
          <a:bodyPr wrap="square">
            <a:noAutofit/>
          </a:bodyPr>
          <a:lstStyle/>
          <a:p>
            <a:pPr algn="ctr" fontAlgn="auto">
              <a:spcBef>
                <a:spcPts val="0"/>
              </a:spcBef>
              <a:spcAft>
                <a:spcPts val="0"/>
              </a:spcAft>
              <a:defRPr/>
            </a:pPr>
            <a:r>
              <a:rPr lang="en-US" sz="1000" b="1" dirty="0">
                <a:solidFill>
                  <a:prstClr val="black"/>
                </a:solidFill>
              </a:rPr>
              <a:t>School-based Prevention/ Intervention  </a:t>
            </a:r>
            <a:r>
              <a:rPr lang="en-US" sz="1000" b="1" dirty="0" smtClean="0">
                <a:solidFill>
                  <a:prstClr val="black"/>
                </a:solidFill>
              </a:rPr>
              <a:t>Services:</a:t>
            </a:r>
          </a:p>
          <a:p>
            <a:pPr algn="ctr" fontAlgn="auto">
              <a:spcBef>
                <a:spcPts val="0"/>
              </a:spcBef>
              <a:spcAft>
                <a:spcPts val="0"/>
              </a:spcAft>
              <a:defRPr/>
            </a:pPr>
            <a:r>
              <a:rPr lang="en-US" sz="1000" dirty="0" smtClean="0">
                <a:solidFill>
                  <a:prstClr val="black"/>
                </a:solidFill>
              </a:rPr>
              <a:t>Student Assistance Program</a:t>
            </a:r>
          </a:p>
        </p:txBody>
      </p:sp>
      <p:sp>
        <p:nvSpPr>
          <p:cNvPr id="30" name="TextBox 29"/>
          <p:cNvSpPr txBox="1"/>
          <p:nvPr/>
        </p:nvSpPr>
        <p:spPr>
          <a:xfrm>
            <a:off x="6097012" y="5856346"/>
            <a:ext cx="1435608" cy="707886"/>
          </a:xfrm>
          <a:prstGeom prst="rect">
            <a:avLst/>
          </a:prstGeom>
          <a:ln/>
        </p:spPr>
        <p:style>
          <a:lnRef idx="1">
            <a:schemeClr val="accent3"/>
          </a:lnRef>
          <a:fillRef idx="2">
            <a:schemeClr val="accent3"/>
          </a:fillRef>
          <a:effectRef idx="1">
            <a:schemeClr val="accent3"/>
          </a:effectRef>
          <a:fontRef idx="minor">
            <a:schemeClr val="dk1"/>
          </a:fontRef>
        </p:style>
        <p:txBody>
          <a:bodyPr wrap="square">
            <a:noAutofit/>
          </a:bodyPr>
          <a:lstStyle/>
          <a:p>
            <a:pPr algn="ctr">
              <a:defRPr/>
            </a:pPr>
            <a:r>
              <a:rPr lang="en-US" sz="1000" b="1" dirty="0" smtClean="0">
                <a:solidFill>
                  <a:prstClr val="black"/>
                </a:solidFill>
              </a:rPr>
              <a:t>Direct Services:</a:t>
            </a:r>
          </a:p>
          <a:p>
            <a:pPr algn="ctr">
              <a:defRPr/>
            </a:pPr>
            <a:endParaRPr lang="en-US" sz="1000" b="1" dirty="0" smtClean="0">
              <a:solidFill>
                <a:prstClr val="black"/>
              </a:solidFill>
            </a:endParaRPr>
          </a:p>
          <a:p>
            <a:pPr algn="ctr">
              <a:defRPr/>
            </a:pPr>
            <a:r>
              <a:rPr lang="en-US" sz="1000" dirty="0" smtClean="0">
                <a:solidFill>
                  <a:prstClr val="black"/>
                </a:solidFill>
              </a:rPr>
              <a:t>[Add Yours Here]</a:t>
            </a:r>
          </a:p>
          <a:p>
            <a:pPr algn="ctr">
              <a:defRPr/>
            </a:pPr>
            <a:endParaRPr lang="en-US" sz="1000" b="1" dirty="0">
              <a:solidFill>
                <a:prstClr val="black"/>
              </a:solidFill>
            </a:endParaRPr>
          </a:p>
        </p:txBody>
      </p:sp>
      <p:sp>
        <p:nvSpPr>
          <p:cNvPr id="32" name="TextBox 31"/>
          <p:cNvSpPr txBox="1"/>
          <p:nvPr/>
        </p:nvSpPr>
        <p:spPr>
          <a:xfrm>
            <a:off x="6096000" y="3472927"/>
            <a:ext cx="1435608" cy="657330"/>
          </a:xfrm>
          <a:prstGeom prst="rect">
            <a:avLst/>
          </a:prstGeom>
        </p:spPr>
        <p:style>
          <a:lnRef idx="1">
            <a:schemeClr val="accent3"/>
          </a:lnRef>
          <a:fillRef idx="2">
            <a:schemeClr val="accent3"/>
          </a:fillRef>
          <a:effectRef idx="1">
            <a:schemeClr val="accent3"/>
          </a:effectRef>
          <a:fontRef idx="minor">
            <a:schemeClr val="dk1"/>
          </a:fontRef>
        </p:style>
        <p:txBody>
          <a:bodyPr wrap="square">
            <a:noAutofit/>
          </a:bodyPr>
          <a:lstStyle/>
          <a:p>
            <a:pPr algn="ctr">
              <a:defRPr/>
            </a:pPr>
            <a:r>
              <a:rPr lang="en-US" sz="1000" b="1" dirty="0" smtClean="0">
                <a:solidFill>
                  <a:prstClr val="black"/>
                </a:solidFill>
              </a:rPr>
              <a:t>Public Awareness:</a:t>
            </a:r>
          </a:p>
          <a:p>
            <a:pPr algn="ctr">
              <a:defRPr/>
            </a:pPr>
            <a:endParaRPr lang="en-US" sz="1000" b="1" dirty="0" smtClean="0">
              <a:solidFill>
                <a:prstClr val="black"/>
              </a:solidFill>
            </a:endParaRPr>
          </a:p>
          <a:p>
            <a:pPr algn="ctr">
              <a:defRPr/>
            </a:pPr>
            <a:r>
              <a:rPr lang="en-US" sz="1000" dirty="0" smtClean="0">
                <a:solidFill>
                  <a:prstClr val="black"/>
                </a:solidFill>
              </a:rPr>
              <a:t>[Add Yours Here]</a:t>
            </a:r>
          </a:p>
        </p:txBody>
      </p:sp>
      <p:sp>
        <p:nvSpPr>
          <p:cNvPr id="33" name="TextBox 32"/>
          <p:cNvSpPr txBox="1"/>
          <p:nvPr/>
        </p:nvSpPr>
        <p:spPr>
          <a:xfrm>
            <a:off x="6096896" y="4184725"/>
            <a:ext cx="1432050" cy="720131"/>
          </a:xfrm>
          <a:prstGeom prst="rect">
            <a:avLst/>
          </a:prstGeom>
        </p:spPr>
        <p:style>
          <a:lnRef idx="1">
            <a:schemeClr val="accent3"/>
          </a:lnRef>
          <a:fillRef idx="2">
            <a:schemeClr val="accent3"/>
          </a:fillRef>
          <a:effectRef idx="1">
            <a:schemeClr val="accent3"/>
          </a:effectRef>
          <a:fontRef idx="minor">
            <a:schemeClr val="dk1"/>
          </a:fontRef>
        </p:style>
        <p:txBody>
          <a:bodyPr wrap="square">
            <a:noAutofit/>
          </a:bodyPr>
          <a:lstStyle/>
          <a:p>
            <a:pPr algn="ctr">
              <a:defRPr/>
            </a:pPr>
            <a:r>
              <a:rPr lang="en-US" sz="1000" b="1" dirty="0" smtClean="0">
                <a:solidFill>
                  <a:prstClr val="black"/>
                </a:solidFill>
              </a:rPr>
              <a:t>Environmental Strategies: </a:t>
            </a:r>
          </a:p>
          <a:p>
            <a:pPr algn="ctr">
              <a:defRPr/>
            </a:pPr>
            <a:endParaRPr lang="en-US" sz="1000" b="1" dirty="0">
              <a:solidFill>
                <a:prstClr val="black"/>
              </a:solidFill>
            </a:endParaRPr>
          </a:p>
          <a:p>
            <a:pPr algn="ctr">
              <a:defRPr/>
            </a:pPr>
            <a:r>
              <a:rPr lang="en-US" sz="1000" dirty="0" smtClean="0">
                <a:solidFill>
                  <a:prstClr val="black"/>
                </a:solidFill>
              </a:rPr>
              <a:t>[Add Yours Here]</a:t>
            </a:r>
          </a:p>
          <a:p>
            <a:pPr algn="ctr">
              <a:defRPr/>
            </a:pPr>
            <a:endParaRPr lang="en-US" sz="1000" b="1" dirty="0" smtClean="0">
              <a:solidFill>
                <a:srgbClr val="FF0000"/>
              </a:solidFill>
            </a:endParaRPr>
          </a:p>
        </p:txBody>
      </p:sp>
      <p:sp>
        <p:nvSpPr>
          <p:cNvPr id="34" name="TextBox 33"/>
          <p:cNvSpPr txBox="1"/>
          <p:nvPr/>
        </p:nvSpPr>
        <p:spPr>
          <a:xfrm>
            <a:off x="6097908" y="2025127"/>
            <a:ext cx="1435608" cy="381000"/>
          </a:xfrm>
          <a:prstGeom prst="rect">
            <a:avLst/>
          </a:prstGeom>
        </p:spPr>
        <p:style>
          <a:lnRef idx="1">
            <a:schemeClr val="accent3"/>
          </a:lnRef>
          <a:fillRef idx="2">
            <a:schemeClr val="accent3"/>
          </a:fillRef>
          <a:effectRef idx="1">
            <a:schemeClr val="accent3"/>
          </a:effectRef>
          <a:fontRef idx="minor">
            <a:schemeClr val="dk1"/>
          </a:fontRef>
        </p:style>
        <p:txBody>
          <a:bodyPr wrap="square">
            <a:noAutofit/>
          </a:bodyPr>
          <a:lstStyle/>
          <a:p>
            <a:pPr>
              <a:spcAft>
                <a:spcPts val="600"/>
              </a:spcAft>
              <a:defRPr/>
            </a:pPr>
            <a:r>
              <a:rPr lang="en-US" sz="1050" b="1" i="1" dirty="0" smtClean="0">
                <a:solidFill>
                  <a:prstClr val="black"/>
                </a:solidFill>
              </a:rPr>
              <a:t>…can be addressed thru these strategies…</a:t>
            </a:r>
          </a:p>
        </p:txBody>
      </p:sp>
      <p:sp>
        <p:nvSpPr>
          <p:cNvPr id="49" name="Rectangle 23"/>
          <p:cNvSpPr>
            <a:spLocks noChangeArrowheads="1"/>
          </p:cNvSpPr>
          <p:nvPr/>
        </p:nvSpPr>
        <p:spPr bwMode="auto">
          <a:xfrm>
            <a:off x="0" y="0"/>
            <a:ext cx="9144000" cy="461665"/>
          </a:xfrm>
          <a:prstGeom prst="rect">
            <a:avLst/>
          </a:prstGeom>
          <a:noFill/>
          <a:ln w="9525">
            <a:noFill/>
            <a:miter lim="800000"/>
            <a:headEnd/>
            <a:tailEnd/>
          </a:ln>
        </p:spPr>
        <p:txBody>
          <a:bodyPr wrap="square">
            <a:noAutofit/>
          </a:bodyPr>
          <a:lstStyle/>
          <a:p>
            <a:pPr algn="ctr" eaLnBrk="0" hangingPunct="0">
              <a:defRPr/>
            </a:pPr>
            <a:r>
              <a:rPr lang="en-US" sz="2400" b="1" dirty="0">
                <a:solidFill>
                  <a:prstClr val="black"/>
                </a:solidFill>
                <a:latin typeface="Calibri" pitchFamily="34" charset="0"/>
              </a:rPr>
              <a:t>[Name] Coalition </a:t>
            </a:r>
            <a:r>
              <a:rPr lang="en-US" sz="2400" b="1" dirty="0" smtClean="0">
                <a:solidFill>
                  <a:prstClr val="black"/>
                </a:solidFill>
              </a:rPr>
              <a:t>Logic Model</a:t>
            </a:r>
            <a:endParaRPr lang="en-US" sz="2400" b="1" i="1" dirty="0">
              <a:solidFill>
                <a:srgbClr val="FF0000"/>
              </a:solidFill>
            </a:endParaRPr>
          </a:p>
        </p:txBody>
      </p:sp>
      <p:sp>
        <p:nvSpPr>
          <p:cNvPr id="59" name="Left Brace 58"/>
          <p:cNvSpPr/>
          <p:nvPr/>
        </p:nvSpPr>
        <p:spPr>
          <a:xfrm>
            <a:off x="2971800" y="2209800"/>
            <a:ext cx="131445" cy="4114800"/>
          </a:xfrm>
          <a:prstGeom prst="leftBrace">
            <a:avLst>
              <a:gd name="adj1" fmla="val 8333"/>
              <a:gd name="adj2" fmla="val 38735"/>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wrap="square" anchor="ctr">
            <a:noAutofit/>
          </a:bodyPr>
          <a:lstStyle/>
          <a:p>
            <a:pPr algn="ctr">
              <a:defRPr/>
            </a:pPr>
            <a:endParaRPr lang="en-US">
              <a:solidFill>
                <a:prstClr val="black"/>
              </a:solidFill>
            </a:endParaRPr>
          </a:p>
        </p:txBody>
      </p:sp>
      <p:sp>
        <p:nvSpPr>
          <p:cNvPr id="61" name="Left Brace 60"/>
          <p:cNvSpPr/>
          <p:nvPr/>
        </p:nvSpPr>
        <p:spPr>
          <a:xfrm>
            <a:off x="1484555" y="2613211"/>
            <a:ext cx="122032" cy="2743200"/>
          </a:xfrm>
          <a:prstGeom prst="leftBrace">
            <a:avLst>
              <a:gd name="adj1" fmla="val 8333"/>
              <a:gd name="adj2" fmla="val 38735"/>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wrap="square" anchor="ctr">
            <a:noAutofit/>
          </a:bodyPr>
          <a:lstStyle/>
          <a:p>
            <a:pPr algn="ctr">
              <a:defRPr/>
            </a:pPr>
            <a:endParaRPr lang="en-US">
              <a:solidFill>
                <a:prstClr val="black"/>
              </a:solidFill>
            </a:endParaRPr>
          </a:p>
        </p:txBody>
      </p:sp>
      <p:sp>
        <p:nvSpPr>
          <p:cNvPr id="56" name="Text Box 9"/>
          <p:cNvSpPr txBox="1">
            <a:spLocks noChangeArrowheads="1"/>
          </p:cNvSpPr>
          <p:nvPr/>
        </p:nvSpPr>
        <p:spPr bwMode="auto">
          <a:xfrm>
            <a:off x="3105626" y="3144114"/>
            <a:ext cx="1395413" cy="123880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noAutofit/>
          </a:bodyPr>
          <a:lstStyle/>
          <a:p>
            <a:pPr algn="ctr" fontAlgn="auto">
              <a:spcBef>
                <a:spcPts val="300"/>
              </a:spcBef>
              <a:spcAft>
                <a:spcPts val="0"/>
              </a:spcAft>
              <a:defRPr/>
            </a:pPr>
            <a:r>
              <a:rPr lang="en-US" sz="1000" b="1" dirty="0">
                <a:solidFill>
                  <a:prstClr val="black"/>
                </a:solidFill>
              </a:rPr>
              <a:t>Alcohol Availability:  </a:t>
            </a:r>
            <a:r>
              <a:rPr lang="en-US" sz="900" dirty="0">
                <a:solidFill>
                  <a:prstClr val="black"/>
                </a:solidFill>
              </a:rPr>
              <a:t>Retail  or  Social Access </a:t>
            </a:r>
            <a:endParaRPr lang="en-US" sz="1000" dirty="0">
              <a:solidFill>
                <a:prstClr val="black"/>
              </a:solidFill>
            </a:endParaRPr>
          </a:p>
          <a:p>
            <a:pPr algn="ctr" fontAlgn="auto">
              <a:spcBef>
                <a:spcPts val="300"/>
              </a:spcBef>
              <a:spcAft>
                <a:spcPts val="0"/>
              </a:spcAft>
              <a:defRPr/>
            </a:pPr>
            <a:r>
              <a:rPr lang="en-US" sz="1000" b="1" dirty="0">
                <a:solidFill>
                  <a:prstClr val="black"/>
                </a:solidFill>
              </a:rPr>
              <a:t>Promotion of Alcohol </a:t>
            </a:r>
          </a:p>
          <a:p>
            <a:pPr algn="ctr" fontAlgn="auto">
              <a:spcBef>
                <a:spcPts val="300"/>
              </a:spcBef>
              <a:spcAft>
                <a:spcPts val="0"/>
              </a:spcAft>
              <a:defRPr/>
            </a:pPr>
            <a:r>
              <a:rPr lang="en-US" sz="1000" b="1" dirty="0">
                <a:solidFill>
                  <a:prstClr val="black"/>
                </a:solidFill>
              </a:rPr>
              <a:t>Alcohol Laws: </a:t>
            </a:r>
            <a:r>
              <a:rPr lang="en-US" sz="900" dirty="0">
                <a:solidFill>
                  <a:prstClr val="black"/>
                </a:solidFill>
              </a:rPr>
              <a:t>Enforcement; Penalties; Regulations</a:t>
            </a:r>
            <a:endParaRPr lang="en-US" sz="1000" dirty="0">
              <a:solidFill>
                <a:prstClr val="black"/>
              </a:solidFill>
            </a:endParaRPr>
          </a:p>
          <a:p>
            <a:pPr algn="ctr" fontAlgn="auto">
              <a:spcBef>
                <a:spcPts val="300"/>
              </a:spcBef>
              <a:spcAft>
                <a:spcPts val="0"/>
              </a:spcAft>
              <a:defRPr/>
            </a:pPr>
            <a:r>
              <a:rPr lang="en-US" sz="1000" dirty="0" smtClean="0">
                <a:solidFill>
                  <a:prstClr val="black"/>
                </a:solidFill>
              </a:rPr>
              <a:t>[Add Yours Here]</a:t>
            </a:r>
            <a:endParaRPr lang="en-US" sz="1000" dirty="0">
              <a:solidFill>
                <a:prstClr val="black"/>
              </a:solidFill>
            </a:endParaRPr>
          </a:p>
        </p:txBody>
      </p:sp>
      <p:sp>
        <p:nvSpPr>
          <p:cNvPr id="57" name="Text Box 14"/>
          <p:cNvSpPr txBox="1">
            <a:spLocks noChangeArrowheads="1"/>
          </p:cNvSpPr>
          <p:nvPr/>
        </p:nvSpPr>
        <p:spPr bwMode="auto">
          <a:xfrm>
            <a:off x="3103245" y="2406127"/>
            <a:ext cx="1400175" cy="707886"/>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noAutofit/>
          </a:bodyPr>
          <a:lstStyle/>
          <a:p>
            <a:pPr algn="ctr" fontAlgn="auto">
              <a:spcBef>
                <a:spcPct val="50000"/>
              </a:spcBef>
              <a:spcAft>
                <a:spcPts val="0"/>
              </a:spcAft>
              <a:defRPr/>
            </a:pPr>
            <a:r>
              <a:rPr lang="en-US" sz="1000" b="1" dirty="0">
                <a:solidFill>
                  <a:prstClr val="black"/>
                </a:solidFill>
              </a:rPr>
              <a:t>Community </a:t>
            </a:r>
            <a:r>
              <a:rPr lang="en-US" sz="1000" b="1" dirty="0" smtClean="0">
                <a:solidFill>
                  <a:prstClr val="black"/>
                </a:solidFill>
              </a:rPr>
              <a:t>Disorganization/ Community Connectedness</a:t>
            </a:r>
            <a:endParaRPr lang="en-US" sz="1000" b="1" dirty="0">
              <a:solidFill>
                <a:prstClr val="black"/>
              </a:solidFill>
            </a:endParaRPr>
          </a:p>
        </p:txBody>
      </p:sp>
      <p:sp>
        <p:nvSpPr>
          <p:cNvPr id="58" name="Text Box 17"/>
          <p:cNvSpPr txBox="1">
            <a:spLocks noChangeArrowheads="1"/>
          </p:cNvSpPr>
          <p:nvPr/>
        </p:nvSpPr>
        <p:spPr bwMode="auto">
          <a:xfrm>
            <a:off x="3105626" y="4429039"/>
            <a:ext cx="1395413" cy="1323923"/>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noAutofit/>
          </a:bodyPr>
          <a:lstStyle/>
          <a:p>
            <a:pPr algn="ctr" fontAlgn="auto">
              <a:spcAft>
                <a:spcPts val="0"/>
              </a:spcAft>
              <a:defRPr/>
            </a:pPr>
            <a:r>
              <a:rPr lang="en-US" sz="1000" b="1" dirty="0">
                <a:solidFill>
                  <a:prstClr val="black"/>
                </a:solidFill>
              </a:rPr>
              <a:t>Low Commitment to School</a:t>
            </a:r>
          </a:p>
          <a:p>
            <a:pPr algn="ctr">
              <a:spcBef>
                <a:spcPts val="300"/>
              </a:spcBef>
              <a:defRPr/>
            </a:pPr>
            <a:r>
              <a:rPr lang="en-US" sz="1000" b="1" dirty="0">
                <a:solidFill>
                  <a:prstClr val="black"/>
                </a:solidFill>
              </a:rPr>
              <a:t>Favorable Attitudes/Perception of Harm</a:t>
            </a:r>
          </a:p>
          <a:p>
            <a:pPr algn="ctr" fontAlgn="auto">
              <a:spcBef>
                <a:spcPts val="300"/>
              </a:spcBef>
              <a:spcAft>
                <a:spcPts val="0"/>
              </a:spcAft>
              <a:defRPr/>
            </a:pPr>
            <a:r>
              <a:rPr lang="en-US" sz="1000" b="1" dirty="0">
                <a:solidFill>
                  <a:prstClr val="black"/>
                </a:solidFill>
              </a:rPr>
              <a:t>Friends Who Use</a:t>
            </a:r>
          </a:p>
          <a:p>
            <a:pPr algn="ctr" fontAlgn="auto">
              <a:spcBef>
                <a:spcPts val="300"/>
              </a:spcBef>
              <a:spcAft>
                <a:spcPts val="0"/>
              </a:spcAft>
              <a:defRPr/>
            </a:pPr>
            <a:r>
              <a:rPr lang="en-US" sz="1000" dirty="0">
                <a:solidFill>
                  <a:prstClr val="black"/>
                </a:solidFill>
              </a:rPr>
              <a:t>[Based </a:t>
            </a:r>
            <a:r>
              <a:rPr lang="en-US" sz="1000" dirty="0" smtClean="0">
                <a:solidFill>
                  <a:prstClr val="black"/>
                </a:solidFill>
              </a:rPr>
              <a:t>on assessment]</a:t>
            </a:r>
            <a:endParaRPr lang="en-US" sz="1000" dirty="0">
              <a:solidFill>
                <a:prstClr val="black"/>
              </a:solidFill>
            </a:endParaRPr>
          </a:p>
        </p:txBody>
      </p:sp>
      <p:sp>
        <p:nvSpPr>
          <p:cNvPr id="62" name="Text Box 19"/>
          <p:cNvSpPr txBox="1">
            <a:spLocks noChangeArrowheads="1"/>
          </p:cNvSpPr>
          <p:nvPr/>
        </p:nvSpPr>
        <p:spPr bwMode="auto">
          <a:xfrm>
            <a:off x="3105626" y="5865159"/>
            <a:ext cx="1395413" cy="69907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noAutofit/>
          </a:bodyPr>
          <a:lstStyle/>
          <a:p>
            <a:pPr algn="ctr" fontAlgn="auto">
              <a:spcBef>
                <a:spcPct val="50000"/>
              </a:spcBef>
              <a:spcAft>
                <a:spcPts val="0"/>
              </a:spcAft>
              <a:defRPr/>
            </a:pPr>
            <a:r>
              <a:rPr lang="en-US" sz="1000" b="1" dirty="0">
                <a:solidFill>
                  <a:prstClr val="black"/>
                </a:solidFill>
              </a:rPr>
              <a:t>Risk &amp; Protective Factors</a:t>
            </a:r>
            <a:r>
              <a:rPr lang="en-US" sz="1000" b="1" dirty="0" smtClean="0">
                <a:solidFill>
                  <a:prstClr val="black"/>
                </a:solidFill>
              </a:rPr>
              <a:t>:</a:t>
            </a:r>
          </a:p>
          <a:p>
            <a:pPr algn="ctr" fontAlgn="auto">
              <a:spcBef>
                <a:spcPct val="50000"/>
              </a:spcBef>
              <a:spcAft>
                <a:spcPts val="0"/>
              </a:spcAft>
              <a:defRPr/>
            </a:pPr>
            <a:r>
              <a:rPr lang="en-US" sz="1000" dirty="0" smtClean="0">
                <a:solidFill>
                  <a:prstClr val="black"/>
                </a:solidFill>
              </a:rPr>
              <a:t>[Add Yours Here]</a:t>
            </a:r>
          </a:p>
        </p:txBody>
      </p:sp>
      <p:sp>
        <p:nvSpPr>
          <p:cNvPr id="64" name="TextBox 63"/>
          <p:cNvSpPr txBox="1"/>
          <p:nvPr/>
        </p:nvSpPr>
        <p:spPr>
          <a:xfrm>
            <a:off x="4607021" y="2526860"/>
            <a:ext cx="1371600" cy="838200"/>
          </a:xfrm>
          <a:prstGeom prst="rect">
            <a:avLst/>
          </a:prstGeom>
        </p:spPr>
        <p:style>
          <a:lnRef idx="1">
            <a:schemeClr val="accent6"/>
          </a:lnRef>
          <a:fillRef idx="2">
            <a:schemeClr val="accent6"/>
          </a:fillRef>
          <a:effectRef idx="1">
            <a:schemeClr val="accent6"/>
          </a:effectRef>
          <a:fontRef idx="minor">
            <a:schemeClr val="dk1"/>
          </a:fontRef>
        </p:style>
        <p:txBody>
          <a:bodyPr wrap="square">
            <a:noAutofit/>
          </a:bodyPr>
          <a:lstStyle/>
          <a:p>
            <a:pPr algn="ctr" fontAlgn="auto">
              <a:spcBef>
                <a:spcPts val="0"/>
              </a:spcBef>
              <a:spcAft>
                <a:spcPts val="0"/>
              </a:spcAft>
              <a:defRPr/>
            </a:pPr>
            <a:r>
              <a:rPr lang="en-US" sz="1000" dirty="0" smtClean="0">
                <a:solidFill>
                  <a:prstClr val="black"/>
                </a:solidFill>
              </a:rPr>
              <a:t>[Add Yours Here]</a:t>
            </a:r>
            <a:endParaRPr lang="en-US" sz="1000" dirty="0">
              <a:solidFill>
                <a:prstClr val="black"/>
              </a:solidFill>
            </a:endParaRPr>
          </a:p>
        </p:txBody>
      </p:sp>
      <p:sp>
        <p:nvSpPr>
          <p:cNvPr id="65" name="TextBox 64"/>
          <p:cNvSpPr txBox="1"/>
          <p:nvPr/>
        </p:nvSpPr>
        <p:spPr>
          <a:xfrm>
            <a:off x="4594411" y="4609606"/>
            <a:ext cx="1371600" cy="856050"/>
          </a:xfrm>
          <a:prstGeom prst="rect">
            <a:avLst/>
          </a:prstGeom>
        </p:spPr>
        <p:style>
          <a:lnRef idx="1">
            <a:schemeClr val="accent6"/>
          </a:lnRef>
          <a:fillRef idx="2">
            <a:schemeClr val="accent6"/>
          </a:fillRef>
          <a:effectRef idx="1">
            <a:schemeClr val="accent6"/>
          </a:effectRef>
          <a:fontRef idx="minor">
            <a:schemeClr val="dk1"/>
          </a:fontRef>
        </p:style>
        <p:txBody>
          <a:bodyPr wrap="square">
            <a:noAutofit/>
          </a:bodyPr>
          <a:lstStyle/>
          <a:p>
            <a:pPr algn="ctr" fontAlgn="auto">
              <a:spcBef>
                <a:spcPts val="0"/>
              </a:spcBef>
              <a:spcAft>
                <a:spcPts val="0"/>
              </a:spcAft>
              <a:defRPr/>
            </a:pPr>
            <a:r>
              <a:rPr lang="en-US" sz="1000" dirty="0" smtClean="0">
                <a:solidFill>
                  <a:prstClr val="black"/>
                </a:solidFill>
              </a:rPr>
              <a:t>[Add Yours Here]</a:t>
            </a:r>
            <a:endParaRPr lang="en-US" sz="1000" dirty="0">
              <a:solidFill>
                <a:prstClr val="black"/>
              </a:solidFill>
            </a:endParaRPr>
          </a:p>
        </p:txBody>
      </p:sp>
      <p:sp>
        <p:nvSpPr>
          <p:cNvPr id="66" name="TextBox 65"/>
          <p:cNvSpPr txBox="1"/>
          <p:nvPr/>
        </p:nvSpPr>
        <p:spPr>
          <a:xfrm>
            <a:off x="4607021" y="5638800"/>
            <a:ext cx="1371600" cy="943587"/>
          </a:xfrm>
          <a:prstGeom prst="rect">
            <a:avLst/>
          </a:prstGeom>
        </p:spPr>
        <p:style>
          <a:lnRef idx="1">
            <a:schemeClr val="accent6"/>
          </a:lnRef>
          <a:fillRef idx="2">
            <a:schemeClr val="accent6"/>
          </a:fillRef>
          <a:effectRef idx="1">
            <a:schemeClr val="accent6"/>
          </a:effectRef>
          <a:fontRef idx="minor">
            <a:schemeClr val="dk1"/>
          </a:fontRef>
        </p:style>
        <p:txBody>
          <a:bodyPr wrap="square">
            <a:noAutofit/>
          </a:bodyPr>
          <a:lstStyle/>
          <a:p>
            <a:pPr algn="ctr" fontAlgn="auto">
              <a:spcBef>
                <a:spcPts val="0"/>
              </a:spcBef>
              <a:spcAft>
                <a:spcPts val="0"/>
              </a:spcAft>
              <a:defRPr/>
            </a:pPr>
            <a:r>
              <a:rPr lang="en-US" sz="1000" dirty="0" smtClean="0">
                <a:solidFill>
                  <a:prstClr val="black"/>
                </a:solidFill>
              </a:rPr>
              <a:t>[Add Yours Here]</a:t>
            </a:r>
          </a:p>
          <a:p>
            <a:pPr algn="ctr" fontAlgn="auto">
              <a:spcBef>
                <a:spcPts val="0"/>
              </a:spcBef>
              <a:spcAft>
                <a:spcPts val="0"/>
              </a:spcAft>
              <a:defRPr/>
            </a:pPr>
            <a:endParaRPr lang="en-US" sz="1000" b="1" dirty="0" smtClean="0">
              <a:solidFill>
                <a:prstClr val="black"/>
              </a:solidFill>
            </a:endParaRPr>
          </a:p>
          <a:p>
            <a:pPr algn="ctr" fontAlgn="auto">
              <a:spcBef>
                <a:spcPts val="0"/>
              </a:spcBef>
              <a:spcAft>
                <a:spcPts val="0"/>
              </a:spcAft>
              <a:defRPr/>
            </a:pPr>
            <a:endParaRPr lang="en-US" sz="1000" b="1" dirty="0" smtClean="0">
              <a:solidFill>
                <a:prstClr val="black"/>
              </a:solidFill>
            </a:endParaRPr>
          </a:p>
          <a:p>
            <a:pPr algn="ctr" fontAlgn="auto">
              <a:spcBef>
                <a:spcPts val="0"/>
              </a:spcBef>
              <a:spcAft>
                <a:spcPts val="0"/>
              </a:spcAft>
              <a:defRPr/>
            </a:pPr>
            <a:endParaRPr lang="en-US" sz="1000" b="1" dirty="0" smtClean="0">
              <a:solidFill>
                <a:prstClr val="black"/>
              </a:solidFill>
            </a:endParaRPr>
          </a:p>
          <a:p>
            <a:pPr algn="ctr" fontAlgn="auto">
              <a:spcBef>
                <a:spcPts val="0"/>
              </a:spcBef>
              <a:spcAft>
                <a:spcPts val="0"/>
              </a:spcAft>
              <a:defRPr/>
            </a:pPr>
            <a:endParaRPr lang="en-US" sz="1000" b="1" dirty="0" smtClean="0">
              <a:solidFill>
                <a:prstClr val="black"/>
              </a:solidFill>
            </a:endParaRPr>
          </a:p>
          <a:p>
            <a:pPr algn="ctr" fontAlgn="auto">
              <a:spcBef>
                <a:spcPts val="0"/>
              </a:spcBef>
              <a:spcAft>
                <a:spcPts val="0"/>
              </a:spcAft>
              <a:defRPr/>
            </a:pPr>
            <a:endParaRPr lang="en-US" sz="1000" b="1" dirty="0" smtClean="0">
              <a:solidFill>
                <a:prstClr val="black"/>
              </a:solidFill>
            </a:endParaRPr>
          </a:p>
          <a:p>
            <a:pPr algn="ctr" fontAlgn="auto">
              <a:spcBef>
                <a:spcPts val="0"/>
              </a:spcBef>
              <a:spcAft>
                <a:spcPts val="0"/>
              </a:spcAft>
              <a:defRPr/>
            </a:pPr>
            <a:endParaRPr lang="en-US" sz="1000" dirty="0">
              <a:solidFill>
                <a:prstClr val="black"/>
              </a:solidFill>
            </a:endParaRPr>
          </a:p>
        </p:txBody>
      </p:sp>
      <p:sp>
        <p:nvSpPr>
          <p:cNvPr id="67" name="TextBox 66"/>
          <p:cNvSpPr txBox="1"/>
          <p:nvPr/>
        </p:nvSpPr>
        <p:spPr>
          <a:xfrm>
            <a:off x="4593515" y="3538205"/>
            <a:ext cx="1371600" cy="898256"/>
          </a:xfrm>
          <a:prstGeom prst="rect">
            <a:avLst/>
          </a:prstGeom>
        </p:spPr>
        <p:style>
          <a:lnRef idx="1">
            <a:schemeClr val="accent6"/>
          </a:lnRef>
          <a:fillRef idx="2">
            <a:schemeClr val="accent6"/>
          </a:fillRef>
          <a:effectRef idx="1">
            <a:schemeClr val="accent6"/>
          </a:effectRef>
          <a:fontRef idx="minor">
            <a:schemeClr val="dk1"/>
          </a:fontRef>
        </p:style>
        <p:txBody>
          <a:bodyPr wrap="square">
            <a:noAutofit/>
          </a:bodyPr>
          <a:lstStyle/>
          <a:p>
            <a:pPr algn="ctr" fontAlgn="auto">
              <a:spcBef>
                <a:spcPts val="0"/>
              </a:spcBef>
              <a:spcAft>
                <a:spcPts val="0"/>
              </a:spcAft>
              <a:defRPr/>
            </a:pPr>
            <a:r>
              <a:rPr lang="en-US" sz="1000" dirty="0" smtClean="0">
                <a:solidFill>
                  <a:prstClr val="black"/>
                </a:solidFill>
              </a:rPr>
              <a:t>[Add Yours Here]</a:t>
            </a:r>
            <a:endParaRPr lang="en-US" sz="1000" dirty="0">
              <a:solidFill>
                <a:prstClr val="black"/>
              </a:solidFill>
            </a:endParaRPr>
          </a:p>
        </p:txBody>
      </p:sp>
      <p:sp>
        <p:nvSpPr>
          <p:cNvPr id="69" name="TextBox 68"/>
          <p:cNvSpPr txBox="1"/>
          <p:nvPr/>
        </p:nvSpPr>
        <p:spPr>
          <a:xfrm>
            <a:off x="4600268" y="1905000"/>
            <a:ext cx="1371600" cy="448715"/>
          </a:xfrm>
          <a:prstGeom prst="rect">
            <a:avLst/>
          </a:prstGeom>
        </p:spPr>
        <p:style>
          <a:lnRef idx="1">
            <a:schemeClr val="accent6"/>
          </a:lnRef>
          <a:fillRef idx="2">
            <a:schemeClr val="accent6"/>
          </a:fillRef>
          <a:effectRef idx="1">
            <a:schemeClr val="accent6"/>
          </a:effectRef>
          <a:fontRef idx="minor">
            <a:schemeClr val="dk1"/>
          </a:fontRef>
        </p:style>
        <p:txBody>
          <a:bodyPr wrap="square">
            <a:noAutofit/>
          </a:bodyPr>
          <a:lstStyle/>
          <a:p>
            <a:pPr algn="ctr" fontAlgn="auto">
              <a:spcBef>
                <a:spcPts val="0"/>
              </a:spcBef>
              <a:spcAft>
                <a:spcPts val="0"/>
              </a:spcAft>
              <a:defRPr/>
            </a:pPr>
            <a:r>
              <a:rPr lang="en-US" sz="1000" b="1" i="1" dirty="0" smtClean="0">
                <a:solidFill>
                  <a:prstClr val="black"/>
                </a:solidFill>
              </a:rPr>
              <a:t>…specifically in our community…</a:t>
            </a:r>
            <a:endParaRPr lang="en-US" sz="1000" b="1" i="1" dirty="0">
              <a:solidFill>
                <a:prstClr val="black"/>
              </a:solidFill>
            </a:endParaRPr>
          </a:p>
        </p:txBody>
      </p:sp>
      <p:grpSp>
        <p:nvGrpSpPr>
          <p:cNvPr id="7" name="Group 6"/>
          <p:cNvGrpSpPr/>
          <p:nvPr/>
        </p:nvGrpSpPr>
        <p:grpSpPr>
          <a:xfrm>
            <a:off x="101470" y="438886"/>
            <a:ext cx="8941353" cy="999875"/>
            <a:chOff x="101470" y="438886"/>
            <a:chExt cx="8941353" cy="999875"/>
          </a:xfrm>
        </p:grpSpPr>
        <p:sp>
          <p:nvSpPr>
            <p:cNvPr id="4" name="Text Box 4"/>
            <p:cNvSpPr txBox="1">
              <a:spLocks noChangeArrowheads="1"/>
            </p:cNvSpPr>
            <p:nvPr/>
          </p:nvSpPr>
          <p:spPr bwMode="auto">
            <a:xfrm>
              <a:off x="101470" y="442611"/>
              <a:ext cx="1424701" cy="992425"/>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anchor="ctr">
              <a:noAutofit/>
            </a:bodyPr>
            <a:lstStyle/>
            <a:p>
              <a:pPr algn="ctr">
                <a:defRPr/>
              </a:pPr>
              <a:r>
                <a:rPr lang="en-US" sz="1400" b="1" dirty="0" smtClean="0">
                  <a:solidFill>
                    <a:prstClr val="white"/>
                  </a:solidFill>
                </a:rPr>
                <a:t>Long-Term Consequences</a:t>
              </a:r>
            </a:p>
          </p:txBody>
        </p:sp>
        <p:sp>
          <p:nvSpPr>
            <p:cNvPr id="13" name="Text Box 20"/>
            <p:cNvSpPr txBox="1">
              <a:spLocks noChangeArrowheads="1"/>
            </p:cNvSpPr>
            <p:nvPr/>
          </p:nvSpPr>
          <p:spPr bwMode="auto">
            <a:xfrm>
              <a:off x="3118705" y="439320"/>
              <a:ext cx="1395747" cy="999006"/>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wrap="square" anchor="ctr">
              <a:noAutofit/>
            </a:bodyPr>
            <a:lstStyle/>
            <a:p>
              <a:pPr algn="ctr">
                <a:spcBef>
                  <a:spcPct val="50000"/>
                </a:spcBef>
                <a:defRPr/>
              </a:pPr>
              <a:r>
                <a:rPr lang="en-US" sz="1400" b="1" dirty="0">
                  <a:solidFill>
                    <a:prstClr val="white"/>
                  </a:solidFill>
                </a:rPr>
                <a:t>Intervening</a:t>
              </a:r>
              <a:r>
                <a:rPr lang="en-US" sz="1100" b="1" dirty="0">
                  <a:solidFill>
                    <a:prstClr val="white"/>
                  </a:solidFill>
                </a:rPr>
                <a:t> </a:t>
              </a:r>
              <a:r>
                <a:rPr lang="en-US" sz="1400" b="1" dirty="0">
                  <a:solidFill>
                    <a:prstClr val="white"/>
                  </a:solidFill>
                </a:rPr>
                <a:t>Variables</a:t>
              </a:r>
              <a:r>
                <a:rPr lang="en-US" sz="1100" b="1" dirty="0">
                  <a:solidFill>
                    <a:prstClr val="white"/>
                  </a:solidFill>
                </a:rPr>
                <a:t> </a:t>
              </a:r>
            </a:p>
            <a:p>
              <a:pPr algn="ctr">
                <a:spcBef>
                  <a:spcPct val="50000"/>
                </a:spcBef>
                <a:defRPr/>
              </a:pPr>
              <a:r>
                <a:rPr lang="en-US" sz="1050" b="1" dirty="0" smtClean="0">
                  <a:solidFill>
                    <a:prstClr val="white"/>
                  </a:solidFill>
                </a:rPr>
                <a:t>(Risk/Protective </a:t>
              </a:r>
              <a:r>
                <a:rPr lang="en-US" sz="1050" b="1" dirty="0">
                  <a:solidFill>
                    <a:prstClr val="white"/>
                  </a:solidFill>
                </a:rPr>
                <a:t>Factors</a:t>
              </a:r>
              <a:r>
                <a:rPr lang="en-US" sz="1050" b="1" dirty="0" smtClean="0">
                  <a:solidFill>
                    <a:prstClr val="white"/>
                  </a:solidFill>
                </a:rPr>
                <a:t>)</a:t>
              </a:r>
              <a:endParaRPr lang="en-US" sz="1050" b="1" dirty="0">
                <a:solidFill>
                  <a:prstClr val="white"/>
                </a:solidFill>
              </a:endParaRPr>
            </a:p>
          </p:txBody>
        </p:sp>
        <p:sp>
          <p:nvSpPr>
            <p:cNvPr id="22" name="Text Box 6"/>
            <p:cNvSpPr txBox="1">
              <a:spLocks noChangeArrowheads="1"/>
            </p:cNvSpPr>
            <p:nvPr/>
          </p:nvSpPr>
          <p:spPr bwMode="auto">
            <a:xfrm>
              <a:off x="7662079" y="440475"/>
              <a:ext cx="1380744" cy="996696"/>
            </a:xfrm>
            <a:prstGeom prst="rect">
              <a:avLst/>
            </a:prstGeom>
            <a:solidFill>
              <a:schemeClr val="tx1">
                <a:lumMod val="65000"/>
                <a:lumOff val="35000"/>
              </a:schemeClr>
            </a:solidFill>
            <a:ln>
              <a:headEnd/>
              <a:tailEnd/>
            </a:ln>
          </p:spPr>
          <p:style>
            <a:lnRef idx="0">
              <a:schemeClr val="dk1"/>
            </a:lnRef>
            <a:fillRef idx="3">
              <a:schemeClr val="dk1"/>
            </a:fillRef>
            <a:effectRef idx="3">
              <a:schemeClr val="dk1"/>
            </a:effectRef>
            <a:fontRef idx="minor">
              <a:schemeClr val="lt1"/>
            </a:fontRef>
          </p:style>
          <p:txBody>
            <a:bodyPr wrap="square" anchor="ctr">
              <a:noAutofit/>
            </a:bodyPr>
            <a:lstStyle/>
            <a:p>
              <a:pPr algn="ctr">
                <a:defRPr/>
              </a:pPr>
              <a:endParaRPr lang="en-US" sz="1400" b="1" dirty="0" smtClean="0">
                <a:solidFill>
                  <a:prstClr val="white"/>
                </a:solidFill>
              </a:endParaRPr>
            </a:p>
            <a:p>
              <a:pPr algn="ctr">
                <a:defRPr/>
              </a:pPr>
              <a:endParaRPr lang="en-US" sz="1400" b="1" dirty="0" smtClean="0">
                <a:solidFill>
                  <a:prstClr val="white"/>
                </a:solidFill>
              </a:endParaRPr>
            </a:p>
            <a:p>
              <a:pPr algn="ctr">
                <a:defRPr/>
              </a:pPr>
              <a:r>
                <a:rPr lang="en-US" sz="1400" b="1" dirty="0" smtClean="0">
                  <a:solidFill>
                    <a:prstClr val="white"/>
                  </a:solidFill>
                </a:rPr>
                <a:t>Evaluation Plan</a:t>
              </a:r>
            </a:p>
            <a:p>
              <a:pPr algn="ctr">
                <a:defRPr/>
              </a:pPr>
              <a:endParaRPr lang="en-US" sz="1400" b="1" dirty="0">
                <a:solidFill>
                  <a:prstClr val="white"/>
                </a:solidFill>
              </a:endParaRPr>
            </a:p>
            <a:p>
              <a:pPr algn="ctr">
                <a:defRPr/>
              </a:pPr>
              <a:endParaRPr lang="en-US" sz="1400" b="1" dirty="0" smtClean="0">
                <a:solidFill>
                  <a:prstClr val="white"/>
                </a:solidFill>
              </a:endParaRPr>
            </a:p>
            <a:p>
              <a:pPr algn="ctr">
                <a:defRPr/>
              </a:pPr>
              <a:endParaRPr lang="en-US" sz="1400" b="1" dirty="0">
                <a:solidFill>
                  <a:prstClr val="white"/>
                </a:solidFill>
              </a:endParaRPr>
            </a:p>
          </p:txBody>
        </p:sp>
        <p:sp>
          <p:nvSpPr>
            <p:cNvPr id="9" name="Text Box 5"/>
            <p:cNvSpPr txBox="1">
              <a:spLocks noChangeArrowheads="1"/>
            </p:cNvSpPr>
            <p:nvPr/>
          </p:nvSpPr>
          <p:spPr bwMode="auto">
            <a:xfrm>
              <a:off x="1636597" y="438886"/>
              <a:ext cx="1371682" cy="999875"/>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square" anchor="ctr">
              <a:noAutofit/>
            </a:bodyPr>
            <a:lstStyle/>
            <a:p>
              <a:pPr algn="ctr">
                <a:defRPr/>
              </a:pPr>
              <a:r>
                <a:rPr lang="en-US" sz="1400" b="1" dirty="0" smtClean="0">
                  <a:solidFill>
                    <a:prstClr val="white"/>
                  </a:solidFill>
                </a:rPr>
                <a:t>Behavioral Health Problems</a:t>
              </a:r>
            </a:p>
            <a:p>
              <a:pPr algn="ctr">
                <a:defRPr/>
              </a:pPr>
              <a:r>
                <a:rPr lang="en-US" sz="1050" b="1" dirty="0" smtClean="0">
                  <a:solidFill>
                    <a:prstClr val="white"/>
                  </a:solidFill>
                </a:rPr>
                <a:t>(Consumption)</a:t>
              </a:r>
            </a:p>
          </p:txBody>
        </p:sp>
        <p:sp>
          <p:nvSpPr>
            <p:cNvPr id="17" name="Text Box 6"/>
            <p:cNvSpPr txBox="1">
              <a:spLocks noChangeArrowheads="1"/>
            </p:cNvSpPr>
            <p:nvPr/>
          </p:nvSpPr>
          <p:spPr bwMode="auto">
            <a:xfrm>
              <a:off x="6134336" y="440475"/>
              <a:ext cx="1417320" cy="996696"/>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square" anchor="ctr">
              <a:noAutofit/>
            </a:bodyPr>
            <a:lstStyle/>
            <a:p>
              <a:pPr algn="ctr" fontAlgn="auto">
                <a:spcBef>
                  <a:spcPts val="0"/>
                </a:spcBef>
                <a:spcAft>
                  <a:spcPts val="0"/>
                </a:spcAft>
                <a:defRPr/>
              </a:pPr>
              <a:r>
                <a:rPr lang="en-US" sz="1400" b="1" dirty="0">
                  <a:solidFill>
                    <a:prstClr val="white"/>
                  </a:solidFill>
                </a:rPr>
                <a:t>Strategies &amp;</a:t>
              </a:r>
            </a:p>
            <a:p>
              <a:pPr algn="ctr" fontAlgn="auto">
                <a:spcBef>
                  <a:spcPts val="0"/>
                </a:spcBef>
                <a:spcAft>
                  <a:spcPts val="0"/>
                </a:spcAft>
                <a:defRPr/>
              </a:pPr>
              <a:r>
                <a:rPr lang="en-US" sz="1400" b="1" dirty="0">
                  <a:solidFill>
                    <a:prstClr val="white"/>
                  </a:solidFill>
                </a:rPr>
                <a:t>Local Implementation</a:t>
              </a:r>
            </a:p>
          </p:txBody>
        </p:sp>
        <p:cxnSp>
          <p:nvCxnSpPr>
            <p:cNvPr id="51" name="Straight Arrow Connector 50"/>
            <p:cNvCxnSpPr/>
            <p:nvPr/>
          </p:nvCxnSpPr>
          <p:spPr>
            <a:xfrm>
              <a:off x="1347555" y="1228485"/>
              <a:ext cx="431800" cy="1588"/>
            </a:xfrm>
            <a:prstGeom prst="straightConnector1">
              <a:avLst/>
            </a:prstGeom>
            <a:ln w="50800">
              <a:solidFill>
                <a:schemeClr val="bg2">
                  <a:lumMod val="90000"/>
                </a:schemeClr>
              </a:solidFill>
              <a:miter lim="800000"/>
              <a:headEnd type="triangle" w="med" len="sm"/>
              <a:tailEnd type="triangle" w="med"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2832352" y="1250001"/>
              <a:ext cx="431800" cy="1588"/>
            </a:xfrm>
            <a:prstGeom prst="straightConnector1">
              <a:avLst/>
            </a:prstGeom>
            <a:ln w="50800">
              <a:solidFill>
                <a:schemeClr val="bg2">
                  <a:lumMod val="90000"/>
                </a:schemeClr>
              </a:solidFill>
              <a:miter lim="800000"/>
              <a:headEnd type="triangle" w="med" len="sm"/>
              <a:tailEnd type="triangle" w="med"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7380211" y="1250001"/>
              <a:ext cx="431800" cy="1588"/>
            </a:xfrm>
            <a:prstGeom prst="straightConnector1">
              <a:avLst/>
            </a:prstGeom>
            <a:ln w="50800">
              <a:solidFill>
                <a:schemeClr val="bg2">
                  <a:lumMod val="90000"/>
                </a:schemeClr>
              </a:solidFill>
              <a:miter lim="800000"/>
              <a:headEnd type="triangle" w="med" len="sm"/>
              <a:tailEnd type="triangle" w="med"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3" name="Text Box 6"/>
            <p:cNvSpPr txBox="1">
              <a:spLocks noChangeArrowheads="1"/>
            </p:cNvSpPr>
            <p:nvPr/>
          </p:nvSpPr>
          <p:spPr bwMode="auto">
            <a:xfrm>
              <a:off x="4624878" y="440475"/>
              <a:ext cx="1399032" cy="996696"/>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square" anchor="ctr">
              <a:noAutofit/>
            </a:bodyPr>
            <a:lstStyle/>
            <a:p>
              <a:pPr algn="ctr" fontAlgn="auto">
                <a:spcBef>
                  <a:spcPts val="0"/>
                </a:spcBef>
                <a:spcAft>
                  <a:spcPts val="0"/>
                </a:spcAft>
                <a:defRPr/>
              </a:pPr>
              <a:r>
                <a:rPr lang="en-US" sz="1400" b="1" dirty="0">
                  <a:solidFill>
                    <a:prstClr val="white"/>
                  </a:solidFill>
                </a:rPr>
                <a:t>Local Conditions and Contributing </a:t>
              </a:r>
              <a:r>
                <a:rPr lang="en-US" sz="1400" b="1" dirty="0" smtClean="0">
                  <a:solidFill>
                    <a:prstClr val="white"/>
                  </a:solidFill>
                </a:rPr>
                <a:t>Factors </a:t>
              </a:r>
            </a:p>
          </p:txBody>
        </p:sp>
        <p:cxnSp>
          <p:nvCxnSpPr>
            <p:cNvPr id="54" name="Straight Arrow Connector 53"/>
            <p:cNvCxnSpPr/>
            <p:nvPr/>
          </p:nvCxnSpPr>
          <p:spPr>
            <a:xfrm>
              <a:off x="5841707" y="1271516"/>
              <a:ext cx="431800" cy="1588"/>
            </a:xfrm>
            <a:prstGeom prst="straightConnector1">
              <a:avLst/>
            </a:prstGeom>
            <a:ln w="50800">
              <a:solidFill>
                <a:schemeClr val="bg2">
                  <a:lumMod val="90000"/>
                </a:schemeClr>
              </a:solidFill>
              <a:miter lim="800000"/>
              <a:headEnd type="triangle" w="med" len="sm"/>
              <a:tailEnd type="triangle" w="med"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4353765" y="1260759"/>
              <a:ext cx="431800" cy="1588"/>
            </a:xfrm>
            <a:prstGeom prst="straightConnector1">
              <a:avLst/>
            </a:prstGeom>
            <a:ln w="50800">
              <a:solidFill>
                <a:schemeClr val="bg2">
                  <a:lumMod val="90000"/>
                </a:schemeClr>
              </a:solidFill>
              <a:miter lim="800000"/>
              <a:headEnd type="triangle" w="med" len="sm"/>
              <a:tailEnd type="triangle" w="med"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3" name="Group 2"/>
          <p:cNvGrpSpPr/>
          <p:nvPr/>
        </p:nvGrpSpPr>
        <p:grpSpPr>
          <a:xfrm>
            <a:off x="97732" y="6565939"/>
            <a:ext cx="8960543" cy="284710"/>
            <a:chOff x="97732" y="6565939"/>
            <a:chExt cx="8960543" cy="284710"/>
          </a:xfrm>
        </p:grpSpPr>
        <p:sp>
          <p:nvSpPr>
            <p:cNvPr id="98" name="Line 16"/>
            <p:cNvSpPr>
              <a:spLocks noChangeShapeType="1"/>
            </p:cNvSpPr>
            <p:nvPr/>
          </p:nvSpPr>
          <p:spPr bwMode="auto">
            <a:xfrm flipV="1">
              <a:off x="7599734" y="6753225"/>
              <a:ext cx="1458541" cy="3375"/>
            </a:xfrm>
            <a:prstGeom prst="line">
              <a:avLst/>
            </a:prstGeom>
            <a:noFill/>
            <a:ln w="38100">
              <a:solidFill>
                <a:schemeClr val="tx1"/>
              </a:solidFill>
              <a:round/>
              <a:headEnd type="oval" w="med" len="med"/>
              <a:tailEnd type="oval" w="med" len="med"/>
            </a:ln>
          </p:spPr>
          <p:txBody>
            <a:bodyPr wrap="square">
              <a:noAutofit/>
            </a:bodyPr>
            <a:lstStyle/>
            <a:p>
              <a:endParaRPr lang="en-US">
                <a:solidFill>
                  <a:prstClr val="black"/>
                </a:solidFill>
              </a:endParaRPr>
            </a:p>
          </p:txBody>
        </p:sp>
        <p:sp>
          <p:nvSpPr>
            <p:cNvPr id="101" name="Line 16"/>
            <p:cNvSpPr>
              <a:spLocks noChangeShapeType="1"/>
            </p:cNvSpPr>
            <p:nvPr/>
          </p:nvSpPr>
          <p:spPr bwMode="auto">
            <a:xfrm>
              <a:off x="6037634" y="6754240"/>
              <a:ext cx="1571625" cy="1344"/>
            </a:xfrm>
            <a:prstGeom prst="line">
              <a:avLst/>
            </a:prstGeom>
            <a:noFill/>
            <a:ln w="38100">
              <a:solidFill>
                <a:schemeClr val="tx1"/>
              </a:solidFill>
              <a:round/>
              <a:headEnd type="oval" w="med" len="med"/>
              <a:tailEnd type="oval" w="med" len="med"/>
            </a:ln>
          </p:spPr>
          <p:txBody>
            <a:bodyPr wrap="square">
              <a:noAutofit/>
            </a:bodyPr>
            <a:lstStyle/>
            <a:p>
              <a:endParaRPr lang="en-US">
                <a:solidFill>
                  <a:prstClr val="black"/>
                </a:solidFill>
              </a:endParaRPr>
            </a:p>
          </p:txBody>
        </p:sp>
        <p:sp>
          <p:nvSpPr>
            <p:cNvPr id="102" name="Line 16"/>
            <p:cNvSpPr>
              <a:spLocks noChangeShapeType="1"/>
            </p:cNvSpPr>
            <p:nvPr/>
          </p:nvSpPr>
          <p:spPr bwMode="auto">
            <a:xfrm flipV="1">
              <a:off x="1543105" y="6754912"/>
              <a:ext cx="4490720" cy="0"/>
            </a:xfrm>
            <a:prstGeom prst="line">
              <a:avLst/>
            </a:prstGeom>
            <a:noFill/>
            <a:ln w="38100">
              <a:gradFill flip="none" rotWithShape="1">
                <a:gsLst>
                  <a:gs pos="0">
                    <a:schemeClr val="tx1"/>
                  </a:gs>
                  <a:gs pos="50000">
                    <a:schemeClr val="accent1">
                      <a:tint val="44500"/>
                      <a:satMod val="160000"/>
                    </a:schemeClr>
                  </a:gs>
                  <a:gs pos="100000">
                    <a:schemeClr val="accent1">
                      <a:tint val="23500"/>
                      <a:satMod val="160000"/>
                    </a:schemeClr>
                  </a:gs>
                </a:gsLst>
                <a:lin ang="10800000" scaled="1"/>
                <a:tileRect/>
              </a:gradFill>
              <a:round/>
              <a:headEnd type="oval" w="med" len="med"/>
              <a:tailEnd type="oval" w="med" len="med"/>
            </a:ln>
          </p:spPr>
          <p:txBody>
            <a:bodyPr wrap="square">
              <a:noAutofit/>
            </a:bodyPr>
            <a:lstStyle/>
            <a:p>
              <a:endParaRPr lang="en-US">
                <a:solidFill>
                  <a:prstClr val="black"/>
                </a:solidFill>
              </a:endParaRPr>
            </a:p>
          </p:txBody>
        </p:sp>
        <p:sp>
          <p:nvSpPr>
            <p:cNvPr id="79" name="TextBox 78"/>
            <p:cNvSpPr txBox="1"/>
            <p:nvPr/>
          </p:nvSpPr>
          <p:spPr>
            <a:xfrm>
              <a:off x="7852146" y="6664729"/>
              <a:ext cx="990600" cy="182880"/>
            </a:xfrm>
            <a:prstGeom prst="rect">
              <a:avLst/>
            </a:prstGeom>
            <a:solidFill>
              <a:schemeClr val="bg1"/>
            </a:solidFill>
          </p:spPr>
          <p:txBody>
            <a:bodyPr wrap="square" rtlCol="0" anchor="ctr">
              <a:noAutofit/>
            </a:bodyPr>
            <a:lstStyle/>
            <a:p>
              <a:pPr algn="ctr"/>
              <a:r>
                <a:rPr lang="en-US" sz="900" dirty="0" smtClean="0">
                  <a:solidFill>
                    <a:prstClr val="black"/>
                  </a:solidFill>
                </a:rPr>
                <a:t>Reporting/</a:t>
              </a:r>
              <a:r>
                <a:rPr lang="en-US" sz="900" dirty="0" err="1" smtClean="0">
                  <a:solidFill>
                    <a:prstClr val="black"/>
                  </a:solidFill>
                </a:rPr>
                <a:t>Eval</a:t>
              </a:r>
              <a:endParaRPr lang="en-US" sz="900" dirty="0">
                <a:solidFill>
                  <a:prstClr val="black"/>
                </a:solidFill>
              </a:endParaRPr>
            </a:p>
          </p:txBody>
        </p:sp>
        <p:sp>
          <p:nvSpPr>
            <p:cNvPr id="75" name="TextBox 74"/>
            <p:cNvSpPr txBox="1"/>
            <p:nvPr/>
          </p:nvSpPr>
          <p:spPr>
            <a:xfrm>
              <a:off x="6228840" y="6664729"/>
              <a:ext cx="1219199" cy="182880"/>
            </a:xfrm>
            <a:prstGeom prst="rect">
              <a:avLst/>
            </a:prstGeom>
            <a:solidFill>
              <a:schemeClr val="bg1"/>
            </a:solidFill>
          </p:spPr>
          <p:txBody>
            <a:bodyPr wrap="square" rtlCol="0" anchor="ctr">
              <a:noAutofit/>
            </a:bodyPr>
            <a:lstStyle/>
            <a:p>
              <a:pPr algn="ctr"/>
              <a:r>
                <a:rPr lang="en-US" sz="900" dirty="0" smtClean="0">
                  <a:solidFill>
                    <a:prstClr val="black"/>
                  </a:solidFill>
                </a:rPr>
                <a:t>Plan/Implementation</a:t>
              </a:r>
              <a:endParaRPr lang="en-US" sz="900" dirty="0">
                <a:solidFill>
                  <a:prstClr val="black"/>
                </a:solidFill>
              </a:endParaRPr>
            </a:p>
          </p:txBody>
        </p:sp>
        <p:sp>
          <p:nvSpPr>
            <p:cNvPr id="77" name="TextBox 76"/>
            <p:cNvSpPr txBox="1"/>
            <p:nvPr/>
          </p:nvSpPr>
          <p:spPr>
            <a:xfrm>
              <a:off x="3235383" y="6667769"/>
              <a:ext cx="1142999" cy="182880"/>
            </a:xfrm>
            <a:prstGeom prst="rect">
              <a:avLst/>
            </a:prstGeom>
            <a:solidFill>
              <a:schemeClr val="bg1"/>
            </a:solidFill>
          </p:spPr>
          <p:txBody>
            <a:bodyPr wrap="square" rtlCol="0" anchor="ctr">
              <a:noAutofit/>
            </a:bodyPr>
            <a:lstStyle/>
            <a:p>
              <a:pPr algn="ctr"/>
              <a:r>
                <a:rPr lang="en-US" sz="900" dirty="0" smtClean="0">
                  <a:solidFill>
                    <a:prstClr val="black"/>
                  </a:solidFill>
                </a:rPr>
                <a:t>Local Assessment</a:t>
              </a:r>
              <a:endParaRPr lang="en-US" sz="900" dirty="0">
                <a:solidFill>
                  <a:prstClr val="black"/>
                </a:solidFill>
              </a:endParaRPr>
            </a:p>
          </p:txBody>
        </p:sp>
        <p:sp>
          <p:nvSpPr>
            <p:cNvPr id="81" name="Line 16"/>
            <p:cNvSpPr>
              <a:spLocks noChangeShapeType="1"/>
            </p:cNvSpPr>
            <p:nvPr/>
          </p:nvSpPr>
          <p:spPr bwMode="auto">
            <a:xfrm>
              <a:off x="97732" y="6659666"/>
              <a:ext cx="4443788" cy="213"/>
            </a:xfrm>
            <a:prstGeom prst="line">
              <a:avLst/>
            </a:prstGeom>
            <a:noFill/>
            <a:ln w="38100">
              <a:gradFill flip="none" rotWithShape="1">
                <a:gsLst>
                  <a:gs pos="29000">
                    <a:schemeClr val="tx1"/>
                  </a:gs>
                  <a:gs pos="50000">
                    <a:schemeClr val="accent1">
                      <a:tint val="44500"/>
                      <a:satMod val="160000"/>
                    </a:schemeClr>
                  </a:gs>
                  <a:gs pos="100000">
                    <a:schemeClr val="accent1">
                      <a:tint val="23500"/>
                      <a:satMod val="160000"/>
                    </a:schemeClr>
                  </a:gs>
                </a:gsLst>
                <a:lin ang="0" scaled="1"/>
                <a:tileRect/>
              </a:gradFill>
              <a:round/>
              <a:headEnd type="oval" w="med" len="med"/>
              <a:tailEnd type="oval" w="med" len="med"/>
            </a:ln>
          </p:spPr>
          <p:txBody>
            <a:bodyPr wrap="square">
              <a:noAutofit/>
            </a:bodyPr>
            <a:lstStyle/>
            <a:p>
              <a:endParaRPr lang="en-US">
                <a:solidFill>
                  <a:prstClr val="black"/>
                </a:solidFill>
              </a:endParaRPr>
            </a:p>
          </p:txBody>
        </p:sp>
        <p:sp>
          <p:nvSpPr>
            <p:cNvPr id="85" name="TextBox 84"/>
            <p:cNvSpPr txBox="1"/>
            <p:nvPr/>
          </p:nvSpPr>
          <p:spPr>
            <a:xfrm>
              <a:off x="278938" y="6565939"/>
              <a:ext cx="1142999" cy="182880"/>
            </a:xfrm>
            <a:prstGeom prst="rect">
              <a:avLst/>
            </a:prstGeom>
            <a:solidFill>
              <a:schemeClr val="bg1"/>
            </a:solidFill>
          </p:spPr>
          <p:txBody>
            <a:bodyPr wrap="square" rtlCol="0" anchor="ctr">
              <a:noAutofit/>
            </a:bodyPr>
            <a:lstStyle/>
            <a:p>
              <a:pPr algn="ctr"/>
              <a:r>
                <a:rPr lang="en-US" sz="900" dirty="0" smtClean="0">
                  <a:solidFill>
                    <a:prstClr val="black"/>
                  </a:solidFill>
                </a:rPr>
                <a:t>State Assessment</a:t>
              </a:r>
              <a:endParaRPr lang="en-US" sz="900" dirty="0">
                <a:solidFill>
                  <a:prstClr val="black"/>
                </a:solidFill>
              </a:endParaRPr>
            </a:p>
          </p:txBody>
        </p:sp>
      </p:grpSp>
      <p:sp>
        <p:nvSpPr>
          <p:cNvPr id="46" name="TextBox 45"/>
          <p:cNvSpPr txBox="1"/>
          <p:nvPr/>
        </p:nvSpPr>
        <p:spPr>
          <a:xfrm>
            <a:off x="7656009" y="2041747"/>
            <a:ext cx="1381125" cy="553998"/>
          </a:xfrm>
          <a:prstGeom prst="rect">
            <a:avLst/>
          </a:prstGeom>
          <a:ln/>
        </p:spPr>
        <p:style>
          <a:lnRef idx="1">
            <a:schemeClr val="dk1"/>
          </a:lnRef>
          <a:fillRef idx="2">
            <a:schemeClr val="dk1"/>
          </a:fillRef>
          <a:effectRef idx="1">
            <a:schemeClr val="dk1"/>
          </a:effectRef>
          <a:fontRef idx="minor">
            <a:schemeClr val="dk1"/>
          </a:fontRef>
        </p:style>
        <p:txBody>
          <a:bodyPr wrap="square">
            <a:noAutofit/>
          </a:bodyPr>
          <a:lstStyle/>
          <a:p>
            <a:pPr>
              <a:defRPr/>
            </a:pPr>
            <a:r>
              <a:rPr lang="en-US" sz="1000" b="1" i="1" dirty="0" smtClean="0">
                <a:solidFill>
                  <a:prstClr val="black"/>
                </a:solidFill>
              </a:rPr>
              <a:t>…and we will use these tools to measure our impact…</a:t>
            </a:r>
          </a:p>
        </p:txBody>
      </p:sp>
      <p:sp>
        <p:nvSpPr>
          <p:cNvPr id="87" name="TextBox 86"/>
          <p:cNvSpPr txBox="1"/>
          <p:nvPr/>
        </p:nvSpPr>
        <p:spPr>
          <a:xfrm>
            <a:off x="7651246" y="5865159"/>
            <a:ext cx="1390650" cy="707886"/>
          </a:xfrm>
          <a:prstGeom prst="rect">
            <a:avLst/>
          </a:prstGeom>
          <a:ln/>
        </p:spPr>
        <p:style>
          <a:lnRef idx="1">
            <a:schemeClr val="dk1"/>
          </a:lnRef>
          <a:fillRef idx="2">
            <a:schemeClr val="dk1"/>
          </a:fillRef>
          <a:effectRef idx="1">
            <a:schemeClr val="dk1"/>
          </a:effectRef>
          <a:fontRef idx="minor">
            <a:schemeClr val="dk1"/>
          </a:fontRef>
        </p:style>
        <p:txBody>
          <a:bodyPr wrap="square">
            <a:noAutofit/>
          </a:bodyPr>
          <a:lstStyle/>
          <a:p>
            <a:pPr algn="ctr" fontAlgn="auto">
              <a:spcBef>
                <a:spcPts val="0"/>
              </a:spcBef>
              <a:spcAft>
                <a:spcPts val="0"/>
              </a:spcAft>
              <a:defRPr/>
            </a:pPr>
            <a:r>
              <a:rPr lang="en-US" sz="1000" b="1" dirty="0">
                <a:solidFill>
                  <a:schemeClr val="tx1"/>
                </a:solidFill>
              </a:rPr>
              <a:t>Direct Services:  </a:t>
            </a:r>
            <a:r>
              <a:rPr lang="en-US" sz="1000" dirty="0">
                <a:solidFill>
                  <a:schemeClr val="tx1"/>
                </a:solidFill>
              </a:rPr>
              <a:t>Assigned Program pre/post and  process measures; </a:t>
            </a:r>
            <a:r>
              <a:rPr lang="en-US" sz="1000" dirty="0" smtClean="0">
                <a:solidFill>
                  <a:schemeClr val="tx1"/>
                </a:solidFill>
              </a:rPr>
              <a:t>HYS</a:t>
            </a:r>
            <a:endParaRPr lang="en-US" sz="1000" b="1" dirty="0">
              <a:solidFill>
                <a:schemeClr val="tx1"/>
              </a:solidFill>
            </a:endParaRPr>
          </a:p>
        </p:txBody>
      </p:sp>
      <p:sp>
        <p:nvSpPr>
          <p:cNvPr id="88" name="TextBox 87"/>
          <p:cNvSpPr txBox="1"/>
          <p:nvPr/>
        </p:nvSpPr>
        <p:spPr>
          <a:xfrm>
            <a:off x="7656009" y="5214353"/>
            <a:ext cx="1381125" cy="538609"/>
          </a:xfrm>
          <a:prstGeom prst="rect">
            <a:avLst/>
          </a:prstGeom>
          <a:ln/>
        </p:spPr>
        <p:style>
          <a:lnRef idx="1">
            <a:schemeClr val="dk1"/>
          </a:lnRef>
          <a:fillRef idx="2">
            <a:schemeClr val="dk1"/>
          </a:fillRef>
          <a:effectRef idx="1">
            <a:schemeClr val="dk1"/>
          </a:effectRef>
          <a:fontRef idx="minor">
            <a:schemeClr val="dk1"/>
          </a:fontRef>
        </p:style>
        <p:txBody>
          <a:bodyPr wrap="square">
            <a:noAutofit/>
          </a:bodyPr>
          <a:lstStyle/>
          <a:p>
            <a:pPr algn="ctr" fontAlgn="auto">
              <a:spcBef>
                <a:spcPts val="0"/>
              </a:spcBef>
              <a:spcAft>
                <a:spcPts val="0"/>
              </a:spcAft>
              <a:defRPr/>
            </a:pPr>
            <a:r>
              <a:rPr lang="en-US" sz="1000" b="1" dirty="0">
                <a:solidFill>
                  <a:schemeClr val="tx1"/>
                </a:solidFill>
              </a:rPr>
              <a:t>Prevention/ Intervention  Services: </a:t>
            </a:r>
            <a:r>
              <a:rPr lang="en-US" sz="900" dirty="0" smtClean="0">
                <a:solidFill>
                  <a:schemeClr val="tx1"/>
                </a:solidFill>
              </a:rPr>
              <a:t>pre/post</a:t>
            </a:r>
            <a:endParaRPr lang="en-US" sz="1000" b="1" dirty="0">
              <a:solidFill>
                <a:schemeClr val="tx1"/>
              </a:solidFill>
            </a:endParaRPr>
          </a:p>
        </p:txBody>
      </p:sp>
      <p:sp>
        <p:nvSpPr>
          <p:cNvPr id="89" name="TextBox 88"/>
          <p:cNvSpPr txBox="1"/>
          <p:nvPr/>
        </p:nvSpPr>
        <p:spPr>
          <a:xfrm>
            <a:off x="7660771" y="2707941"/>
            <a:ext cx="1371600" cy="969496"/>
          </a:xfrm>
          <a:prstGeom prst="rect">
            <a:avLst/>
          </a:prstGeom>
          <a:ln/>
        </p:spPr>
        <p:style>
          <a:lnRef idx="1">
            <a:schemeClr val="dk1"/>
          </a:lnRef>
          <a:fillRef idx="2">
            <a:schemeClr val="dk1"/>
          </a:fillRef>
          <a:effectRef idx="1">
            <a:schemeClr val="dk1"/>
          </a:effectRef>
          <a:fontRef idx="minor">
            <a:schemeClr val="dk1"/>
          </a:fontRef>
        </p:style>
        <p:txBody>
          <a:bodyPr wrap="square">
            <a:noAutofit/>
          </a:bodyPr>
          <a:lstStyle/>
          <a:p>
            <a:pPr algn="ctr" fontAlgn="auto">
              <a:spcBef>
                <a:spcPts val="0"/>
              </a:spcBef>
              <a:spcAft>
                <a:spcPts val="0"/>
              </a:spcAft>
              <a:defRPr/>
            </a:pPr>
            <a:r>
              <a:rPr lang="en-US" sz="1000" b="1" dirty="0">
                <a:solidFill>
                  <a:prstClr val="black"/>
                </a:solidFill>
              </a:rPr>
              <a:t>Community engagement/Coalition </a:t>
            </a:r>
            <a:r>
              <a:rPr lang="en-US" sz="1000" b="1" dirty="0" smtClean="0">
                <a:solidFill>
                  <a:prstClr val="black"/>
                </a:solidFill>
              </a:rPr>
              <a:t>development</a:t>
            </a:r>
            <a:r>
              <a:rPr lang="en-US" sz="1000" b="1" dirty="0" smtClean="0">
                <a:solidFill>
                  <a:schemeClr val="tx1"/>
                </a:solidFill>
              </a:rPr>
              <a:t>: </a:t>
            </a:r>
            <a:endParaRPr lang="en-US" sz="1000" b="1" dirty="0">
              <a:solidFill>
                <a:schemeClr val="tx1"/>
              </a:solidFill>
            </a:endParaRPr>
          </a:p>
          <a:p>
            <a:pPr algn="ctr" fontAlgn="auto">
              <a:spcBef>
                <a:spcPts val="0"/>
              </a:spcBef>
              <a:spcAft>
                <a:spcPts val="0"/>
              </a:spcAft>
              <a:defRPr/>
            </a:pPr>
            <a:r>
              <a:rPr lang="en-US" sz="900" dirty="0">
                <a:solidFill>
                  <a:schemeClr val="tx1"/>
                </a:solidFill>
              </a:rPr>
              <a:t>Annual Coalition Survey</a:t>
            </a:r>
          </a:p>
          <a:p>
            <a:pPr algn="ctr" fontAlgn="auto">
              <a:spcBef>
                <a:spcPts val="0"/>
              </a:spcBef>
              <a:spcAft>
                <a:spcPts val="0"/>
              </a:spcAft>
              <a:defRPr/>
            </a:pPr>
            <a:r>
              <a:rPr lang="en-US" sz="900" dirty="0"/>
              <a:t>Sustainability </a:t>
            </a:r>
            <a:r>
              <a:rPr lang="en-US" sz="900" dirty="0" smtClean="0"/>
              <a:t>Documentation</a:t>
            </a:r>
          </a:p>
        </p:txBody>
      </p:sp>
      <p:sp>
        <p:nvSpPr>
          <p:cNvPr id="90" name="TextBox 89"/>
          <p:cNvSpPr txBox="1"/>
          <p:nvPr/>
        </p:nvSpPr>
        <p:spPr>
          <a:xfrm>
            <a:off x="7656009" y="4425049"/>
            <a:ext cx="1381125" cy="677108"/>
          </a:xfrm>
          <a:prstGeom prst="rect">
            <a:avLst/>
          </a:prstGeom>
          <a:ln/>
        </p:spPr>
        <p:style>
          <a:lnRef idx="1">
            <a:schemeClr val="dk1"/>
          </a:lnRef>
          <a:fillRef idx="2">
            <a:schemeClr val="dk1"/>
          </a:fillRef>
          <a:effectRef idx="1">
            <a:schemeClr val="dk1"/>
          </a:effectRef>
          <a:fontRef idx="minor">
            <a:schemeClr val="dk1"/>
          </a:fontRef>
        </p:style>
        <p:txBody>
          <a:bodyPr wrap="square">
            <a:noAutofit/>
          </a:bodyPr>
          <a:lstStyle/>
          <a:p>
            <a:pPr algn="ctr" fontAlgn="auto">
              <a:spcBef>
                <a:spcPts val="0"/>
              </a:spcBef>
              <a:spcAft>
                <a:spcPts val="0"/>
              </a:spcAft>
              <a:defRPr/>
            </a:pPr>
            <a:r>
              <a:rPr lang="en-US" sz="1000" b="1" dirty="0">
                <a:solidFill>
                  <a:schemeClr val="tx1"/>
                </a:solidFill>
              </a:rPr>
              <a:t>Environmental Strategies:</a:t>
            </a:r>
          </a:p>
          <a:p>
            <a:pPr algn="ctr" fontAlgn="auto">
              <a:spcBef>
                <a:spcPts val="0"/>
              </a:spcBef>
              <a:spcAft>
                <a:spcPts val="0"/>
              </a:spcAft>
              <a:defRPr/>
            </a:pPr>
            <a:r>
              <a:rPr lang="en-US" sz="900" dirty="0">
                <a:solidFill>
                  <a:prstClr val="black"/>
                </a:solidFill>
              </a:rPr>
              <a:t>Process measures </a:t>
            </a:r>
            <a:r>
              <a:rPr lang="en-US" sz="900" dirty="0" smtClean="0">
                <a:solidFill>
                  <a:prstClr val="black"/>
                </a:solidFill>
              </a:rPr>
              <a:t>Community Survey</a:t>
            </a:r>
            <a:r>
              <a:rPr lang="en-US" sz="900" dirty="0">
                <a:solidFill>
                  <a:prstClr val="black"/>
                </a:solidFill>
              </a:rPr>
              <a:t>; HYS</a:t>
            </a:r>
          </a:p>
        </p:txBody>
      </p:sp>
      <p:sp>
        <p:nvSpPr>
          <p:cNvPr id="91" name="TextBox 90"/>
          <p:cNvSpPr txBox="1"/>
          <p:nvPr/>
        </p:nvSpPr>
        <p:spPr>
          <a:xfrm>
            <a:off x="7656009" y="3789633"/>
            <a:ext cx="1381125" cy="523220"/>
          </a:xfrm>
          <a:prstGeom prst="rect">
            <a:avLst/>
          </a:prstGeom>
          <a:ln/>
        </p:spPr>
        <p:style>
          <a:lnRef idx="1">
            <a:schemeClr val="dk1"/>
          </a:lnRef>
          <a:fillRef idx="2">
            <a:schemeClr val="dk1"/>
          </a:fillRef>
          <a:effectRef idx="1">
            <a:schemeClr val="dk1"/>
          </a:effectRef>
          <a:fontRef idx="minor">
            <a:schemeClr val="dk1"/>
          </a:fontRef>
        </p:style>
        <p:txBody>
          <a:bodyPr wrap="square">
            <a:noAutofit/>
          </a:bodyPr>
          <a:lstStyle/>
          <a:p>
            <a:pPr algn="ctr" fontAlgn="auto">
              <a:spcBef>
                <a:spcPts val="0"/>
              </a:spcBef>
              <a:spcAft>
                <a:spcPts val="0"/>
              </a:spcAft>
              <a:defRPr/>
            </a:pPr>
            <a:r>
              <a:rPr lang="en-US" sz="1000" b="1" dirty="0">
                <a:solidFill>
                  <a:schemeClr val="tx1"/>
                </a:solidFill>
              </a:rPr>
              <a:t>Public Awareness: </a:t>
            </a:r>
          </a:p>
          <a:p>
            <a:pPr algn="ctr">
              <a:defRPr/>
            </a:pPr>
            <a:r>
              <a:rPr lang="en-US" sz="900" dirty="0"/>
              <a:t>Process measures </a:t>
            </a:r>
            <a:r>
              <a:rPr lang="en-US" sz="900" dirty="0" smtClean="0"/>
              <a:t>Community Survey</a:t>
            </a:r>
            <a:endParaRPr lang="en-US" sz="900" dirty="0"/>
          </a:p>
        </p:txBody>
      </p:sp>
      <p:cxnSp>
        <p:nvCxnSpPr>
          <p:cNvPr id="93" name="Straight Arrow Connector 92"/>
          <p:cNvCxnSpPr/>
          <p:nvPr/>
        </p:nvCxnSpPr>
        <p:spPr>
          <a:xfrm rot="10800000">
            <a:off x="4446942" y="2799454"/>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rot="10800000">
            <a:off x="4436185" y="3789157"/>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rot="10800000">
            <a:off x="4437081" y="5058559"/>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p:nvPr/>
        </p:nvCxnSpPr>
        <p:spPr>
          <a:xfrm rot="10800000">
            <a:off x="4436185" y="6263416"/>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p:nvPr/>
        </p:nvCxnSpPr>
        <p:spPr>
          <a:xfrm rot="10800000">
            <a:off x="5919844" y="2799454"/>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p:nvPr/>
        </p:nvCxnSpPr>
        <p:spPr>
          <a:xfrm rot="10800000">
            <a:off x="5957496" y="5292538"/>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p:nvPr/>
        </p:nvCxnSpPr>
        <p:spPr>
          <a:xfrm rot="10800000">
            <a:off x="5919844" y="6209628"/>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123" name="Left Brace 122"/>
          <p:cNvSpPr/>
          <p:nvPr/>
        </p:nvSpPr>
        <p:spPr>
          <a:xfrm>
            <a:off x="5981588" y="3671047"/>
            <a:ext cx="114300" cy="1009650"/>
          </a:xfrm>
          <a:prstGeom prst="leftBrace">
            <a:avLst>
              <a:gd name="adj1" fmla="val 8333"/>
              <a:gd name="adj2" fmla="val 47979"/>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wrap="square" anchor="ctr">
            <a:noAutofit/>
          </a:bodyPr>
          <a:lstStyle/>
          <a:p>
            <a:pPr algn="ctr" fontAlgn="auto">
              <a:spcBef>
                <a:spcPts val="0"/>
              </a:spcBef>
              <a:spcAft>
                <a:spcPts val="0"/>
              </a:spcAft>
              <a:defRPr/>
            </a:pPr>
            <a:endParaRPr lang="en-US"/>
          </a:p>
        </p:txBody>
      </p:sp>
      <p:cxnSp>
        <p:nvCxnSpPr>
          <p:cNvPr id="124" name="Straight Arrow Connector 123"/>
          <p:cNvCxnSpPr/>
          <p:nvPr/>
        </p:nvCxnSpPr>
        <p:spPr>
          <a:xfrm rot="10800000">
            <a:off x="7467600" y="2895600"/>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p:nvPr/>
        </p:nvCxnSpPr>
        <p:spPr>
          <a:xfrm rot="10800000">
            <a:off x="7467600" y="4724400"/>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26" name="Straight Arrow Connector 125"/>
          <p:cNvCxnSpPr/>
          <p:nvPr/>
        </p:nvCxnSpPr>
        <p:spPr>
          <a:xfrm rot="10800000">
            <a:off x="7467600" y="3962400"/>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27" name="Straight Arrow Connector 126"/>
          <p:cNvCxnSpPr/>
          <p:nvPr/>
        </p:nvCxnSpPr>
        <p:spPr>
          <a:xfrm rot="10800000">
            <a:off x="7464014" y="5314278"/>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p:nvPr/>
        </p:nvCxnSpPr>
        <p:spPr>
          <a:xfrm rot="10800000">
            <a:off x="7453256" y="6250193"/>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103" name="Rectangle 102"/>
          <p:cNvSpPr/>
          <p:nvPr/>
        </p:nvSpPr>
        <p:spPr>
          <a:xfrm>
            <a:off x="369848" y="1421780"/>
            <a:ext cx="760144" cy="215444"/>
          </a:xfrm>
          <a:prstGeom prst="rect">
            <a:avLst/>
          </a:prstGeom>
        </p:spPr>
        <p:txBody>
          <a:bodyPr wrap="square">
            <a:noAutofit/>
          </a:bodyPr>
          <a:lstStyle/>
          <a:p>
            <a:pPr algn="ctr">
              <a:defRPr/>
            </a:pPr>
            <a:r>
              <a:rPr lang="en-US" sz="800" b="1" dirty="0" smtClean="0"/>
              <a:t>(10-15 years) </a:t>
            </a:r>
            <a:endParaRPr lang="en-US" sz="800" b="1" dirty="0"/>
          </a:p>
        </p:txBody>
      </p:sp>
      <p:sp>
        <p:nvSpPr>
          <p:cNvPr id="104" name="Rectangle 103"/>
          <p:cNvSpPr/>
          <p:nvPr/>
        </p:nvSpPr>
        <p:spPr>
          <a:xfrm>
            <a:off x="1921355" y="1423638"/>
            <a:ext cx="708848" cy="215444"/>
          </a:xfrm>
          <a:prstGeom prst="rect">
            <a:avLst/>
          </a:prstGeom>
        </p:spPr>
        <p:txBody>
          <a:bodyPr wrap="square">
            <a:noAutofit/>
          </a:bodyPr>
          <a:lstStyle/>
          <a:p>
            <a:pPr algn="ctr">
              <a:defRPr/>
            </a:pPr>
            <a:r>
              <a:rPr lang="en-US" sz="800" b="1" dirty="0" smtClean="0"/>
              <a:t>(5-10 years) </a:t>
            </a:r>
            <a:endParaRPr lang="en-US" sz="800" b="1" dirty="0"/>
          </a:p>
        </p:txBody>
      </p:sp>
      <p:sp>
        <p:nvSpPr>
          <p:cNvPr id="105" name="Rectangle 104"/>
          <p:cNvSpPr/>
          <p:nvPr/>
        </p:nvSpPr>
        <p:spPr>
          <a:xfrm>
            <a:off x="3452417" y="1414345"/>
            <a:ext cx="657552" cy="215444"/>
          </a:xfrm>
          <a:prstGeom prst="rect">
            <a:avLst/>
          </a:prstGeom>
        </p:spPr>
        <p:txBody>
          <a:bodyPr wrap="square">
            <a:noAutofit/>
          </a:bodyPr>
          <a:lstStyle/>
          <a:p>
            <a:pPr algn="ctr">
              <a:defRPr/>
            </a:pPr>
            <a:r>
              <a:rPr lang="en-US" sz="800" b="1" dirty="0" smtClean="0"/>
              <a:t>(2-5 years) </a:t>
            </a:r>
            <a:endParaRPr lang="en-US" sz="800" b="1" dirty="0"/>
          </a:p>
        </p:txBody>
      </p:sp>
      <p:sp>
        <p:nvSpPr>
          <p:cNvPr id="106" name="Rectangle 105"/>
          <p:cNvSpPr/>
          <p:nvPr/>
        </p:nvSpPr>
        <p:spPr>
          <a:xfrm>
            <a:off x="4773092" y="1418062"/>
            <a:ext cx="1067921" cy="215444"/>
          </a:xfrm>
          <a:prstGeom prst="rect">
            <a:avLst/>
          </a:prstGeom>
        </p:spPr>
        <p:txBody>
          <a:bodyPr wrap="square">
            <a:noAutofit/>
          </a:bodyPr>
          <a:lstStyle/>
          <a:p>
            <a:pPr algn="ctr">
              <a:defRPr/>
            </a:pPr>
            <a:r>
              <a:rPr lang="en-US" sz="800" b="1" dirty="0" smtClean="0"/>
              <a:t>(6 months – 2 years) </a:t>
            </a:r>
            <a:endParaRPr lang="en-US" sz="800" b="1" dirty="0"/>
          </a:p>
        </p:txBody>
      </p:sp>
      <p:sp>
        <p:nvSpPr>
          <p:cNvPr id="11" name="TextBox 10"/>
          <p:cNvSpPr txBox="1"/>
          <p:nvPr/>
        </p:nvSpPr>
        <p:spPr>
          <a:xfrm>
            <a:off x="813819" y="-729275"/>
            <a:ext cx="7796781" cy="369332"/>
          </a:xfrm>
          <a:prstGeom prst="rect">
            <a:avLst/>
          </a:prstGeom>
          <a:solidFill>
            <a:srgbClr val="FFFF99"/>
          </a:solidFill>
          <a:ln>
            <a:solidFill>
              <a:schemeClr val="tx1"/>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i="1" dirty="0" smtClean="0"/>
              <a:t>Note: For instructions on formatting your logic model see notes section below</a:t>
            </a:r>
            <a:r>
              <a:rPr lang="en-US" dirty="0" smtClean="0"/>
              <a:t>.</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Line 16"/>
          <p:cNvSpPr>
            <a:spLocks noChangeShapeType="1"/>
          </p:cNvSpPr>
          <p:nvPr/>
        </p:nvSpPr>
        <p:spPr bwMode="auto">
          <a:xfrm flipV="1">
            <a:off x="7600950" y="6753106"/>
            <a:ext cx="1458541" cy="3375"/>
          </a:xfrm>
          <a:prstGeom prst="line">
            <a:avLst/>
          </a:prstGeom>
          <a:noFill/>
          <a:ln w="38100">
            <a:solidFill>
              <a:schemeClr val="tx1"/>
            </a:solidFill>
            <a:round/>
            <a:headEnd type="oval" w="med" len="med"/>
            <a:tailEnd type="oval" w="med" len="med"/>
          </a:ln>
        </p:spPr>
        <p:txBody>
          <a:bodyPr wrap="square">
            <a:spAutoFit/>
          </a:bodyPr>
          <a:lstStyle/>
          <a:p>
            <a:endParaRPr lang="en-US">
              <a:solidFill>
                <a:prstClr val="black"/>
              </a:solidFill>
            </a:endParaRPr>
          </a:p>
        </p:txBody>
      </p:sp>
      <p:sp>
        <p:nvSpPr>
          <p:cNvPr id="74" name="Line 16"/>
          <p:cNvSpPr>
            <a:spLocks noChangeShapeType="1"/>
          </p:cNvSpPr>
          <p:nvPr/>
        </p:nvSpPr>
        <p:spPr bwMode="auto">
          <a:xfrm>
            <a:off x="6038850" y="6754121"/>
            <a:ext cx="1571625" cy="1344"/>
          </a:xfrm>
          <a:prstGeom prst="line">
            <a:avLst/>
          </a:prstGeom>
          <a:noFill/>
          <a:ln w="38100">
            <a:solidFill>
              <a:schemeClr val="tx1"/>
            </a:solidFill>
            <a:round/>
            <a:headEnd type="oval" w="med" len="med"/>
            <a:tailEnd type="oval" w="med" len="med"/>
          </a:ln>
        </p:spPr>
        <p:txBody>
          <a:bodyPr wrap="square">
            <a:spAutoFit/>
          </a:bodyPr>
          <a:lstStyle/>
          <a:p>
            <a:endParaRPr lang="en-US">
              <a:solidFill>
                <a:prstClr val="black"/>
              </a:solidFill>
            </a:endParaRPr>
          </a:p>
        </p:txBody>
      </p:sp>
      <p:sp>
        <p:nvSpPr>
          <p:cNvPr id="76" name="Line 16"/>
          <p:cNvSpPr>
            <a:spLocks noChangeShapeType="1"/>
          </p:cNvSpPr>
          <p:nvPr/>
        </p:nvSpPr>
        <p:spPr bwMode="auto">
          <a:xfrm flipV="1">
            <a:off x="1544321" y="6754793"/>
            <a:ext cx="4490720" cy="0"/>
          </a:xfrm>
          <a:prstGeom prst="line">
            <a:avLst/>
          </a:prstGeom>
          <a:noFill/>
          <a:ln w="38100">
            <a:gradFill flip="none" rotWithShape="1">
              <a:gsLst>
                <a:gs pos="0">
                  <a:schemeClr val="tx1"/>
                </a:gs>
                <a:gs pos="50000">
                  <a:schemeClr val="accent1">
                    <a:tint val="44500"/>
                    <a:satMod val="160000"/>
                  </a:schemeClr>
                </a:gs>
                <a:gs pos="100000">
                  <a:schemeClr val="accent1">
                    <a:tint val="23500"/>
                    <a:satMod val="160000"/>
                  </a:schemeClr>
                </a:gs>
              </a:gsLst>
              <a:lin ang="10800000" scaled="1"/>
              <a:tileRect/>
            </a:gradFill>
            <a:round/>
            <a:headEnd type="oval" w="med" len="med"/>
            <a:tailEnd type="oval" w="med" len="med"/>
          </a:ln>
        </p:spPr>
        <p:txBody>
          <a:bodyPr wrap="square">
            <a:spAutoFit/>
          </a:bodyPr>
          <a:lstStyle/>
          <a:p>
            <a:endParaRPr lang="en-US">
              <a:solidFill>
                <a:prstClr val="black"/>
              </a:solidFill>
            </a:endParaRPr>
          </a:p>
        </p:txBody>
      </p:sp>
      <p:sp>
        <p:nvSpPr>
          <p:cNvPr id="6" name="Text Box 10"/>
          <p:cNvSpPr txBox="1">
            <a:spLocks noChangeArrowheads="1"/>
          </p:cNvSpPr>
          <p:nvPr/>
        </p:nvSpPr>
        <p:spPr bwMode="auto">
          <a:xfrm>
            <a:off x="81425" y="3102263"/>
            <a:ext cx="1426464" cy="1526406"/>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marL="119063" indent="-119063">
              <a:spcAft>
                <a:spcPts val="600"/>
              </a:spcAft>
              <a:defRPr/>
            </a:pPr>
            <a:r>
              <a:rPr lang="en-US" sz="1050" b="1" i="1" dirty="0" smtClean="0">
                <a:solidFill>
                  <a:prstClr val="black"/>
                </a:solidFill>
              </a:rPr>
              <a:t>These problems…</a:t>
            </a:r>
          </a:p>
          <a:p>
            <a:pPr algn="ctr" fontAlgn="auto">
              <a:spcBef>
                <a:spcPct val="50000"/>
              </a:spcBef>
              <a:spcAft>
                <a:spcPts val="0"/>
              </a:spcAft>
              <a:defRPr/>
            </a:pPr>
            <a:r>
              <a:rPr lang="en-US" sz="1100" b="1" dirty="0">
                <a:solidFill>
                  <a:prstClr val="black"/>
                </a:solidFill>
              </a:rPr>
              <a:t>School </a:t>
            </a:r>
            <a:r>
              <a:rPr lang="en-US" sz="1100" b="1" dirty="0" smtClean="0">
                <a:solidFill>
                  <a:prstClr val="black"/>
                </a:solidFill>
              </a:rPr>
              <a:t>performance</a:t>
            </a:r>
            <a:endParaRPr lang="en-US" sz="1100" b="1" dirty="0">
              <a:solidFill>
                <a:prstClr val="black"/>
              </a:solidFill>
            </a:endParaRPr>
          </a:p>
          <a:p>
            <a:pPr algn="ctr" fontAlgn="auto">
              <a:spcBef>
                <a:spcPts val="0"/>
              </a:spcBef>
              <a:spcAft>
                <a:spcPts val="0"/>
              </a:spcAft>
              <a:defRPr/>
            </a:pPr>
            <a:endParaRPr lang="en-US" sz="1100" b="1" dirty="0">
              <a:solidFill>
                <a:prstClr val="black"/>
              </a:solidFill>
            </a:endParaRPr>
          </a:p>
          <a:p>
            <a:pPr algn="ctr" fontAlgn="auto">
              <a:spcBef>
                <a:spcPts val="0"/>
              </a:spcBef>
              <a:spcAft>
                <a:spcPts val="0"/>
              </a:spcAft>
              <a:defRPr/>
            </a:pPr>
            <a:r>
              <a:rPr lang="en-US" sz="1100" b="1" dirty="0" smtClean="0">
                <a:solidFill>
                  <a:prstClr val="black"/>
                </a:solidFill>
              </a:rPr>
              <a:t>Youth </a:t>
            </a:r>
            <a:r>
              <a:rPr lang="en-US" sz="1100" b="1" dirty="0">
                <a:solidFill>
                  <a:prstClr val="black"/>
                </a:solidFill>
              </a:rPr>
              <a:t>Delinquency  </a:t>
            </a:r>
          </a:p>
          <a:p>
            <a:pPr algn="ctr" fontAlgn="auto">
              <a:spcBef>
                <a:spcPts val="0"/>
              </a:spcBef>
              <a:spcAft>
                <a:spcPts val="0"/>
              </a:spcAft>
              <a:defRPr/>
            </a:pPr>
            <a:endParaRPr lang="en-US" sz="1100" b="1" dirty="0">
              <a:solidFill>
                <a:prstClr val="black"/>
              </a:solidFill>
            </a:endParaRPr>
          </a:p>
          <a:p>
            <a:pPr algn="ctr" fontAlgn="auto">
              <a:spcBef>
                <a:spcPts val="0"/>
              </a:spcBef>
              <a:spcAft>
                <a:spcPts val="0"/>
              </a:spcAft>
              <a:defRPr/>
            </a:pPr>
            <a:r>
              <a:rPr lang="en-US" sz="1100" b="1" dirty="0">
                <a:solidFill>
                  <a:prstClr val="black"/>
                </a:solidFill>
              </a:rPr>
              <a:t>Mental </a:t>
            </a:r>
            <a:r>
              <a:rPr lang="en-US" sz="1100" b="1" dirty="0" smtClean="0">
                <a:solidFill>
                  <a:prstClr val="black"/>
                </a:solidFill>
              </a:rPr>
              <a:t>Health</a:t>
            </a:r>
            <a:endParaRPr lang="en-US" sz="1100" b="1" dirty="0">
              <a:solidFill>
                <a:prstClr val="black"/>
              </a:solidFill>
            </a:endParaRPr>
          </a:p>
        </p:txBody>
      </p:sp>
      <p:grpSp>
        <p:nvGrpSpPr>
          <p:cNvPr id="2" name="Group 57"/>
          <p:cNvGrpSpPr/>
          <p:nvPr/>
        </p:nvGrpSpPr>
        <p:grpSpPr>
          <a:xfrm>
            <a:off x="109100" y="1448557"/>
            <a:ext cx="8946453" cy="255661"/>
            <a:chOff x="109100" y="1448557"/>
            <a:chExt cx="8946453" cy="255661"/>
          </a:xfrm>
        </p:grpSpPr>
        <p:sp>
          <p:nvSpPr>
            <p:cNvPr id="21" name="Line 16"/>
            <p:cNvSpPr>
              <a:spLocks noChangeShapeType="1"/>
            </p:cNvSpPr>
            <p:nvPr/>
          </p:nvSpPr>
          <p:spPr bwMode="auto">
            <a:xfrm>
              <a:off x="6045654" y="1595864"/>
              <a:ext cx="3009899" cy="0"/>
            </a:xfrm>
            <a:prstGeom prst="line">
              <a:avLst/>
            </a:prstGeom>
            <a:noFill/>
            <a:ln w="38100">
              <a:solidFill>
                <a:schemeClr val="tx1"/>
              </a:solidFill>
              <a:round/>
              <a:headEnd type="oval" w="med" len="med"/>
              <a:tailEnd type="oval" w="med" len="med"/>
            </a:ln>
          </p:spPr>
          <p:txBody>
            <a:bodyPr wrap="square">
              <a:spAutoFit/>
            </a:bodyPr>
            <a:lstStyle/>
            <a:p>
              <a:endParaRPr lang="en-US">
                <a:solidFill>
                  <a:prstClr val="black"/>
                </a:solidFill>
              </a:endParaRPr>
            </a:p>
          </p:txBody>
        </p:sp>
        <p:sp>
          <p:nvSpPr>
            <p:cNvPr id="25" name="TextBox 24"/>
            <p:cNvSpPr txBox="1"/>
            <p:nvPr/>
          </p:nvSpPr>
          <p:spPr>
            <a:xfrm>
              <a:off x="7318526" y="1450302"/>
              <a:ext cx="552449" cy="253916"/>
            </a:xfrm>
            <a:prstGeom prst="rect">
              <a:avLst/>
            </a:prstGeom>
            <a:solidFill>
              <a:schemeClr val="bg1"/>
            </a:solidFill>
          </p:spPr>
          <p:txBody>
            <a:bodyPr wrap="square" rtlCol="0">
              <a:spAutoFit/>
            </a:bodyPr>
            <a:lstStyle/>
            <a:p>
              <a:pPr algn="ctr"/>
              <a:r>
                <a:rPr lang="en-US" sz="1050" dirty="0" smtClean="0">
                  <a:solidFill>
                    <a:prstClr val="black"/>
                  </a:solidFill>
                </a:rPr>
                <a:t>Action</a:t>
              </a:r>
              <a:endParaRPr lang="en-US" sz="1050" dirty="0">
                <a:solidFill>
                  <a:prstClr val="black"/>
                </a:solidFill>
              </a:endParaRPr>
            </a:p>
          </p:txBody>
        </p:sp>
        <p:sp>
          <p:nvSpPr>
            <p:cNvPr id="20" name="Line 16"/>
            <p:cNvSpPr>
              <a:spLocks noChangeShapeType="1"/>
            </p:cNvSpPr>
            <p:nvPr/>
          </p:nvSpPr>
          <p:spPr bwMode="auto">
            <a:xfrm>
              <a:off x="109100" y="1589314"/>
              <a:ext cx="5934861" cy="5310"/>
            </a:xfrm>
            <a:prstGeom prst="line">
              <a:avLst/>
            </a:prstGeom>
            <a:noFill/>
            <a:ln w="38100">
              <a:solidFill>
                <a:schemeClr val="tx1"/>
              </a:solidFill>
              <a:round/>
              <a:headEnd type="oval" w="med" len="med"/>
              <a:tailEnd type="oval" w="med" len="med"/>
            </a:ln>
          </p:spPr>
          <p:txBody>
            <a:bodyPr wrap="square">
              <a:spAutoFit/>
            </a:bodyPr>
            <a:lstStyle/>
            <a:p>
              <a:endParaRPr lang="en-US">
                <a:solidFill>
                  <a:prstClr val="black"/>
                </a:solidFill>
              </a:endParaRPr>
            </a:p>
          </p:txBody>
        </p:sp>
        <p:sp>
          <p:nvSpPr>
            <p:cNvPr id="24" name="TextBox 23"/>
            <p:cNvSpPr txBox="1"/>
            <p:nvPr/>
          </p:nvSpPr>
          <p:spPr>
            <a:xfrm>
              <a:off x="2647950" y="1448557"/>
              <a:ext cx="752475" cy="253916"/>
            </a:xfrm>
            <a:prstGeom prst="rect">
              <a:avLst/>
            </a:prstGeom>
            <a:solidFill>
              <a:schemeClr val="bg1"/>
            </a:solidFill>
          </p:spPr>
          <p:txBody>
            <a:bodyPr wrap="square" rtlCol="0">
              <a:spAutoFit/>
            </a:bodyPr>
            <a:lstStyle/>
            <a:p>
              <a:pPr algn="ctr"/>
              <a:r>
                <a:rPr lang="en-US" sz="1050" dirty="0" smtClean="0">
                  <a:solidFill>
                    <a:prstClr val="black"/>
                  </a:solidFill>
                </a:rPr>
                <a:t>Outcomes</a:t>
              </a:r>
              <a:endParaRPr lang="en-US" sz="1050" dirty="0">
                <a:solidFill>
                  <a:prstClr val="black"/>
                </a:solidFill>
              </a:endParaRPr>
            </a:p>
          </p:txBody>
        </p:sp>
      </p:grpSp>
      <p:sp>
        <p:nvSpPr>
          <p:cNvPr id="5" name="TextBox 4"/>
          <p:cNvSpPr txBox="1"/>
          <p:nvPr/>
        </p:nvSpPr>
        <p:spPr>
          <a:xfrm>
            <a:off x="32657" y="1630233"/>
            <a:ext cx="1524000" cy="276999"/>
          </a:xfrm>
          <a:prstGeom prst="rect">
            <a:avLst/>
          </a:prstGeom>
          <a:noFill/>
        </p:spPr>
        <p:txBody>
          <a:bodyPr wrap="square" rtlCol="0">
            <a:spAutoFit/>
          </a:bodyPr>
          <a:lstStyle/>
          <a:p>
            <a:pPr algn="ctr"/>
            <a:r>
              <a:rPr lang="en-US" sz="1200" i="1" dirty="0" smtClean="0">
                <a:solidFill>
                  <a:prstClr val="black"/>
                </a:solidFill>
              </a:rPr>
              <a:t>What is the problem?</a:t>
            </a:r>
            <a:endParaRPr lang="en-US" sz="1200" i="1" dirty="0">
              <a:solidFill>
                <a:prstClr val="black"/>
              </a:solidFill>
            </a:endParaRPr>
          </a:p>
        </p:txBody>
      </p:sp>
      <p:sp>
        <p:nvSpPr>
          <p:cNvPr id="10" name="TextBox 9"/>
          <p:cNvSpPr txBox="1"/>
          <p:nvPr/>
        </p:nvSpPr>
        <p:spPr>
          <a:xfrm>
            <a:off x="1628732" y="1652816"/>
            <a:ext cx="1371600" cy="276999"/>
          </a:xfrm>
          <a:prstGeom prst="rect">
            <a:avLst/>
          </a:prstGeom>
          <a:noFill/>
        </p:spPr>
        <p:txBody>
          <a:bodyPr wrap="square" rtlCol="0">
            <a:spAutoFit/>
          </a:bodyPr>
          <a:lstStyle/>
          <a:p>
            <a:pPr algn="ctr"/>
            <a:r>
              <a:rPr lang="en-US" sz="1200" i="1" dirty="0" smtClean="0">
                <a:solidFill>
                  <a:prstClr val="black"/>
                </a:solidFill>
              </a:rPr>
              <a:t>Why</a:t>
            </a:r>
            <a:r>
              <a:rPr lang="en-US" sz="1050" i="1" dirty="0" smtClean="0">
                <a:solidFill>
                  <a:prstClr val="black"/>
                </a:solidFill>
              </a:rPr>
              <a:t>? </a:t>
            </a:r>
          </a:p>
        </p:txBody>
      </p:sp>
      <p:sp>
        <p:nvSpPr>
          <p:cNvPr id="15" name="TextBox 14"/>
          <p:cNvSpPr txBox="1"/>
          <p:nvPr/>
        </p:nvSpPr>
        <p:spPr>
          <a:xfrm>
            <a:off x="3302000" y="1627024"/>
            <a:ext cx="1066800" cy="276999"/>
          </a:xfrm>
          <a:prstGeom prst="rect">
            <a:avLst/>
          </a:prstGeom>
          <a:noFill/>
        </p:spPr>
        <p:txBody>
          <a:bodyPr wrap="square" rtlCol="0">
            <a:spAutoFit/>
          </a:bodyPr>
          <a:lstStyle/>
          <a:p>
            <a:pPr algn="ctr"/>
            <a:r>
              <a:rPr lang="en-US" sz="1200" i="1" dirty="0" smtClean="0">
                <a:solidFill>
                  <a:prstClr val="black"/>
                </a:solidFill>
              </a:rPr>
              <a:t>Why here?</a:t>
            </a:r>
          </a:p>
        </p:txBody>
      </p:sp>
      <p:sp>
        <p:nvSpPr>
          <p:cNvPr id="18" name="TextBox 17"/>
          <p:cNvSpPr txBox="1"/>
          <p:nvPr/>
        </p:nvSpPr>
        <p:spPr>
          <a:xfrm>
            <a:off x="4651828" y="1589314"/>
            <a:ext cx="1317171" cy="276999"/>
          </a:xfrm>
          <a:prstGeom prst="rect">
            <a:avLst/>
          </a:prstGeom>
          <a:noFill/>
        </p:spPr>
        <p:txBody>
          <a:bodyPr wrap="square" rtlCol="0">
            <a:spAutoFit/>
          </a:bodyPr>
          <a:lstStyle/>
          <a:p>
            <a:pPr algn="ctr"/>
            <a:r>
              <a:rPr lang="en-US" sz="1200" i="1" dirty="0" smtClean="0">
                <a:solidFill>
                  <a:prstClr val="black"/>
                </a:solidFill>
              </a:rPr>
              <a:t>But why here?</a:t>
            </a:r>
          </a:p>
        </p:txBody>
      </p:sp>
      <p:sp>
        <p:nvSpPr>
          <p:cNvPr id="23" name="TextBox 22"/>
          <p:cNvSpPr txBox="1"/>
          <p:nvPr/>
        </p:nvSpPr>
        <p:spPr>
          <a:xfrm>
            <a:off x="7663543" y="1587074"/>
            <a:ext cx="1371600" cy="461665"/>
          </a:xfrm>
          <a:prstGeom prst="rect">
            <a:avLst/>
          </a:prstGeom>
          <a:noFill/>
        </p:spPr>
        <p:txBody>
          <a:bodyPr wrap="square" rtlCol="0">
            <a:spAutoFit/>
          </a:bodyPr>
          <a:lstStyle/>
          <a:p>
            <a:pPr algn="ctr"/>
            <a:r>
              <a:rPr lang="en-US" sz="1200" i="1" dirty="0" smtClean="0">
                <a:solidFill>
                  <a:prstClr val="black"/>
                </a:solidFill>
              </a:rPr>
              <a:t>So what? How will we know?</a:t>
            </a:r>
          </a:p>
        </p:txBody>
      </p:sp>
      <p:sp>
        <p:nvSpPr>
          <p:cNvPr id="19" name="TextBox 18"/>
          <p:cNvSpPr txBox="1"/>
          <p:nvPr/>
        </p:nvSpPr>
        <p:spPr>
          <a:xfrm>
            <a:off x="6143171" y="1605810"/>
            <a:ext cx="1447800" cy="461665"/>
          </a:xfrm>
          <a:prstGeom prst="rect">
            <a:avLst/>
          </a:prstGeom>
          <a:noFill/>
        </p:spPr>
        <p:txBody>
          <a:bodyPr wrap="square" rtlCol="0">
            <a:spAutoFit/>
          </a:bodyPr>
          <a:lstStyle/>
          <a:p>
            <a:pPr algn="ctr"/>
            <a:r>
              <a:rPr lang="en-US" sz="1200" i="1" dirty="0" smtClean="0">
                <a:solidFill>
                  <a:prstClr val="black"/>
                </a:solidFill>
              </a:rPr>
              <a:t>What are we doing about it?</a:t>
            </a:r>
          </a:p>
        </p:txBody>
      </p:sp>
      <p:sp>
        <p:nvSpPr>
          <p:cNvPr id="26" name="Text Box 11"/>
          <p:cNvSpPr txBox="1">
            <a:spLocks noChangeArrowheads="1"/>
          </p:cNvSpPr>
          <p:nvPr/>
        </p:nvSpPr>
        <p:spPr bwMode="auto">
          <a:xfrm>
            <a:off x="1600200" y="2943908"/>
            <a:ext cx="1371600" cy="208180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a:lstStyle/>
          <a:p>
            <a:pPr>
              <a:spcAft>
                <a:spcPts val="600"/>
              </a:spcAft>
              <a:defRPr/>
            </a:pPr>
            <a:r>
              <a:rPr lang="en-US" sz="1050" b="1" i="1" dirty="0" smtClean="0">
                <a:solidFill>
                  <a:prstClr val="black"/>
                </a:solidFill>
              </a:rPr>
              <a:t>These types of problems…</a:t>
            </a:r>
          </a:p>
          <a:p>
            <a:pPr algn="ctr" fontAlgn="auto">
              <a:spcBef>
                <a:spcPct val="50000"/>
              </a:spcBef>
              <a:spcAft>
                <a:spcPts val="0"/>
              </a:spcAft>
              <a:defRPr/>
            </a:pPr>
            <a:r>
              <a:rPr lang="en-US" sz="1050" b="1" dirty="0">
                <a:solidFill>
                  <a:prstClr val="black"/>
                </a:solidFill>
              </a:rPr>
              <a:t>Any Underage Drinking </a:t>
            </a:r>
          </a:p>
          <a:p>
            <a:pPr algn="ctr" fontAlgn="auto">
              <a:spcBef>
                <a:spcPts val="0"/>
              </a:spcBef>
              <a:spcAft>
                <a:spcPts val="0"/>
              </a:spcAft>
              <a:defRPr/>
            </a:pPr>
            <a:endParaRPr lang="en-US" sz="1050" dirty="0">
              <a:solidFill>
                <a:prstClr val="black"/>
              </a:solidFill>
            </a:endParaRPr>
          </a:p>
          <a:p>
            <a:pPr algn="ctr" fontAlgn="auto">
              <a:spcBef>
                <a:spcPts val="0"/>
              </a:spcBef>
              <a:spcAft>
                <a:spcPts val="0"/>
              </a:spcAft>
              <a:defRPr/>
            </a:pPr>
            <a:r>
              <a:rPr lang="en-US" sz="1050" b="1" dirty="0">
                <a:solidFill>
                  <a:prstClr val="black"/>
                </a:solidFill>
              </a:rPr>
              <a:t>Underage  </a:t>
            </a:r>
            <a:br>
              <a:rPr lang="en-US" sz="1050" b="1" dirty="0">
                <a:solidFill>
                  <a:prstClr val="black"/>
                </a:solidFill>
              </a:rPr>
            </a:br>
            <a:r>
              <a:rPr lang="en-US" sz="1050" b="1" dirty="0">
                <a:solidFill>
                  <a:prstClr val="black"/>
                </a:solidFill>
              </a:rPr>
              <a:t>Problem and Heavy Drinking</a:t>
            </a:r>
          </a:p>
          <a:p>
            <a:pPr algn="ctr" fontAlgn="auto">
              <a:spcBef>
                <a:spcPts val="0"/>
              </a:spcBef>
              <a:spcAft>
                <a:spcPts val="0"/>
              </a:spcAft>
              <a:defRPr/>
            </a:pPr>
            <a:endParaRPr lang="en-US" sz="1050" b="1" dirty="0">
              <a:solidFill>
                <a:prstClr val="black"/>
              </a:solidFill>
            </a:endParaRPr>
          </a:p>
          <a:p>
            <a:pPr algn="ctr">
              <a:defRPr/>
            </a:pPr>
            <a:endParaRPr lang="en-US" sz="1050" b="1" dirty="0">
              <a:solidFill>
                <a:prstClr val="black"/>
              </a:solidFill>
            </a:endParaRPr>
          </a:p>
          <a:p>
            <a:pPr algn="ctr">
              <a:defRPr/>
            </a:pPr>
            <a:endParaRPr lang="en-US" sz="1050" dirty="0">
              <a:solidFill>
                <a:prstClr val="black"/>
              </a:solidFill>
            </a:endParaRPr>
          </a:p>
        </p:txBody>
      </p:sp>
      <p:sp>
        <p:nvSpPr>
          <p:cNvPr id="27" name="Text Box 14"/>
          <p:cNvSpPr txBox="1">
            <a:spLocks noChangeArrowheads="1"/>
          </p:cNvSpPr>
          <p:nvPr/>
        </p:nvSpPr>
        <p:spPr bwMode="auto">
          <a:xfrm>
            <a:off x="3100006" y="1905000"/>
            <a:ext cx="1399032" cy="413746"/>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noAutofit/>
          </a:bodyPr>
          <a:lstStyle/>
          <a:p>
            <a:pPr>
              <a:spcAft>
                <a:spcPts val="600"/>
              </a:spcAft>
              <a:defRPr/>
            </a:pPr>
            <a:r>
              <a:rPr lang="en-US" sz="1050" b="1" i="1" dirty="0" smtClean="0">
                <a:solidFill>
                  <a:prstClr val="black"/>
                </a:solidFill>
              </a:rPr>
              <a:t>…with these common  factors…</a:t>
            </a:r>
          </a:p>
        </p:txBody>
      </p:sp>
      <p:grpSp>
        <p:nvGrpSpPr>
          <p:cNvPr id="3" name="Group 56"/>
          <p:cNvGrpSpPr/>
          <p:nvPr/>
        </p:nvGrpSpPr>
        <p:grpSpPr>
          <a:xfrm>
            <a:off x="6096000" y="2025127"/>
            <a:ext cx="1443042" cy="4385217"/>
            <a:chOff x="4668576" y="1997634"/>
            <a:chExt cx="1443042" cy="4385217"/>
          </a:xfrm>
        </p:grpSpPr>
        <p:sp>
          <p:nvSpPr>
            <p:cNvPr id="28" name="TextBox 27"/>
            <p:cNvSpPr txBox="1"/>
            <p:nvPr/>
          </p:nvSpPr>
          <p:spPr>
            <a:xfrm>
              <a:off x="4670668" y="2436027"/>
              <a:ext cx="1435241" cy="660680"/>
            </a:xfrm>
            <a:prstGeom prst="rect">
              <a:avLst/>
            </a:prstGeom>
          </p:spPr>
          <p:style>
            <a:lnRef idx="1">
              <a:schemeClr val="accent3"/>
            </a:lnRef>
            <a:fillRef idx="2">
              <a:schemeClr val="accent3"/>
            </a:fillRef>
            <a:effectRef idx="1">
              <a:schemeClr val="accent3"/>
            </a:effectRef>
            <a:fontRef idx="minor">
              <a:schemeClr val="dk1"/>
            </a:fontRef>
          </p:style>
          <p:txBody>
            <a:bodyPr/>
            <a:lstStyle/>
            <a:p>
              <a:pPr algn="ctr">
                <a:defRPr/>
              </a:pPr>
              <a:r>
                <a:rPr lang="en-US" sz="1000" b="1" dirty="0">
                  <a:solidFill>
                    <a:prstClr val="black"/>
                  </a:solidFill>
                </a:rPr>
                <a:t>Community engagement/Coalition development:</a:t>
              </a:r>
              <a:endParaRPr lang="en-US" sz="1000" dirty="0">
                <a:solidFill>
                  <a:prstClr val="black"/>
                </a:solidFill>
              </a:endParaRPr>
            </a:p>
            <a:p>
              <a:pPr algn="ctr" fontAlgn="auto">
                <a:spcBef>
                  <a:spcPts val="0"/>
                </a:spcBef>
                <a:spcAft>
                  <a:spcPts val="0"/>
                </a:spcAft>
                <a:defRPr/>
              </a:pPr>
              <a:r>
                <a:rPr lang="en-US" sz="1000" dirty="0" smtClean="0">
                  <a:solidFill>
                    <a:schemeClr val="tx1"/>
                  </a:solidFill>
                </a:rPr>
                <a:t>Happy People Coalition</a:t>
              </a:r>
              <a:endParaRPr lang="en-US" sz="1000" dirty="0">
                <a:solidFill>
                  <a:prstClr val="black"/>
                </a:solidFill>
              </a:endParaRPr>
            </a:p>
          </p:txBody>
        </p:sp>
        <p:sp>
          <p:nvSpPr>
            <p:cNvPr id="29" name="TextBox 28"/>
            <p:cNvSpPr txBox="1"/>
            <p:nvPr/>
          </p:nvSpPr>
          <p:spPr>
            <a:xfrm>
              <a:off x="4668576" y="4932680"/>
              <a:ext cx="1435240" cy="844061"/>
            </a:xfrm>
            <a:prstGeom prst="rect">
              <a:avLst/>
            </a:prstGeom>
            <a:ln/>
          </p:spPr>
          <p:style>
            <a:lnRef idx="1">
              <a:schemeClr val="accent3"/>
            </a:lnRef>
            <a:fillRef idx="2">
              <a:schemeClr val="accent3"/>
            </a:fillRef>
            <a:effectRef idx="1">
              <a:schemeClr val="accent3"/>
            </a:effectRef>
            <a:fontRef idx="minor">
              <a:schemeClr val="dk1"/>
            </a:fontRef>
          </p:style>
          <p:txBody>
            <a:bodyPr wrap="square">
              <a:noAutofit/>
            </a:bodyPr>
            <a:lstStyle/>
            <a:p>
              <a:pPr algn="ctr" fontAlgn="auto">
                <a:spcBef>
                  <a:spcPts val="0"/>
                </a:spcBef>
                <a:spcAft>
                  <a:spcPts val="0"/>
                </a:spcAft>
                <a:defRPr/>
              </a:pPr>
              <a:r>
                <a:rPr lang="en-US" sz="1000" b="1" dirty="0">
                  <a:solidFill>
                    <a:prstClr val="black"/>
                  </a:solidFill>
                </a:rPr>
                <a:t>School-based </a:t>
              </a:r>
              <a:r>
                <a:rPr lang="en-US" sz="1000" b="1" dirty="0" smtClean="0">
                  <a:solidFill>
                    <a:prstClr val="black"/>
                  </a:solidFill>
                </a:rPr>
                <a:t>P/I  Services:</a:t>
              </a:r>
            </a:p>
            <a:p>
              <a:pPr algn="ctr" fontAlgn="auto">
                <a:spcBef>
                  <a:spcPts val="0"/>
                </a:spcBef>
                <a:spcAft>
                  <a:spcPts val="0"/>
                </a:spcAft>
                <a:defRPr/>
              </a:pPr>
              <a:r>
                <a:rPr lang="en-US" sz="1000" dirty="0" smtClean="0">
                  <a:solidFill>
                    <a:prstClr val="black"/>
                  </a:solidFill>
                </a:rPr>
                <a:t>Student Assistance Program - </a:t>
              </a:r>
              <a:r>
                <a:rPr lang="en-US" sz="1000" dirty="0" smtClean="0">
                  <a:solidFill>
                    <a:schemeClr val="tx1"/>
                  </a:solidFill>
                </a:rPr>
                <a:t>Happy Town MS</a:t>
              </a:r>
              <a:endParaRPr lang="en-US" sz="1000" dirty="0" smtClean="0">
                <a:solidFill>
                  <a:prstClr val="black"/>
                </a:solidFill>
              </a:endParaRPr>
            </a:p>
          </p:txBody>
        </p:sp>
        <p:sp>
          <p:nvSpPr>
            <p:cNvPr id="30" name="TextBox 29"/>
            <p:cNvSpPr txBox="1"/>
            <p:nvPr/>
          </p:nvSpPr>
          <p:spPr>
            <a:xfrm>
              <a:off x="4669588" y="5828853"/>
              <a:ext cx="1435608" cy="553998"/>
            </a:xfrm>
            <a:prstGeom prst="rect">
              <a:avLst/>
            </a:prstGeom>
            <a:ln/>
          </p:spPr>
          <p:style>
            <a:lnRef idx="1">
              <a:schemeClr val="accent3"/>
            </a:lnRef>
            <a:fillRef idx="2">
              <a:schemeClr val="accent3"/>
            </a:fillRef>
            <a:effectRef idx="1">
              <a:schemeClr val="accent3"/>
            </a:effectRef>
            <a:fontRef idx="minor">
              <a:schemeClr val="dk1"/>
            </a:fontRef>
          </p:style>
          <p:txBody>
            <a:bodyPr wrap="square">
              <a:spAutoFit/>
            </a:bodyPr>
            <a:lstStyle/>
            <a:p>
              <a:pPr algn="ctr">
                <a:defRPr/>
              </a:pPr>
              <a:r>
                <a:rPr lang="en-US" sz="1000" b="1" dirty="0" smtClean="0">
                  <a:solidFill>
                    <a:prstClr val="black"/>
                  </a:solidFill>
                </a:rPr>
                <a:t>Direct Services:</a:t>
              </a:r>
            </a:p>
            <a:p>
              <a:pPr algn="ctr" fontAlgn="auto">
                <a:spcBef>
                  <a:spcPts val="0"/>
                </a:spcBef>
                <a:spcAft>
                  <a:spcPts val="0"/>
                </a:spcAft>
                <a:buFont typeface="Arial" pitchFamily="34" charset="0"/>
                <a:buChar char="•"/>
                <a:defRPr/>
              </a:pPr>
              <a:r>
                <a:rPr lang="en-US" sz="1000" dirty="0" smtClean="0">
                  <a:solidFill>
                    <a:schemeClr val="tx1"/>
                  </a:solidFill>
                </a:rPr>
                <a:t>Guiding Good Choices</a:t>
              </a:r>
            </a:p>
            <a:p>
              <a:pPr algn="ctr" fontAlgn="auto">
                <a:spcBef>
                  <a:spcPts val="0"/>
                </a:spcBef>
                <a:spcAft>
                  <a:spcPts val="0"/>
                </a:spcAft>
                <a:buFont typeface="Arial" pitchFamily="34" charset="0"/>
                <a:buChar char="•"/>
                <a:defRPr/>
              </a:pPr>
              <a:r>
                <a:rPr lang="en-US" sz="1000" dirty="0" smtClean="0">
                  <a:solidFill>
                    <a:schemeClr val="tx1"/>
                  </a:solidFill>
                </a:rPr>
                <a:t>Life Skills Training</a:t>
              </a:r>
              <a:endParaRPr lang="en-US" sz="1000" b="1" dirty="0">
                <a:solidFill>
                  <a:prstClr val="black"/>
                </a:solidFill>
              </a:endParaRPr>
            </a:p>
          </p:txBody>
        </p:sp>
        <p:sp>
          <p:nvSpPr>
            <p:cNvPr id="32" name="TextBox 31"/>
            <p:cNvSpPr txBox="1"/>
            <p:nvPr/>
          </p:nvSpPr>
          <p:spPr>
            <a:xfrm>
              <a:off x="4676010" y="3128302"/>
              <a:ext cx="1435608" cy="657330"/>
            </a:xfrm>
            <a:prstGeom prst="rect">
              <a:avLst/>
            </a:prstGeom>
          </p:spPr>
          <p:style>
            <a:lnRef idx="1">
              <a:schemeClr val="accent3"/>
            </a:lnRef>
            <a:fillRef idx="2">
              <a:schemeClr val="accent3"/>
            </a:fillRef>
            <a:effectRef idx="1">
              <a:schemeClr val="accent3"/>
            </a:effectRef>
            <a:fontRef idx="minor">
              <a:schemeClr val="dk1"/>
            </a:fontRef>
          </p:style>
          <p:txBody>
            <a:bodyPr/>
            <a:lstStyle/>
            <a:p>
              <a:pPr algn="ctr">
                <a:defRPr/>
              </a:pPr>
              <a:r>
                <a:rPr lang="en-US" sz="1000" b="1" dirty="0" smtClean="0">
                  <a:solidFill>
                    <a:prstClr val="black"/>
                  </a:solidFill>
                </a:rPr>
                <a:t>Public Awareness:</a:t>
              </a:r>
            </a:p>
            <a:p>
              <a:pPr algn="ctr" fontAlgn="auto">
                <a:spcBef>
                  <a:spcPts val="0"/>
                </a:spcBef>
                <a:spcAft>
                  <a:spcPts val="0"/>
                </a:spcAft>
                <a:defRPr/>
              </a:pPr>
              <a:r>
                <a:rPr lang="en-US" sz="1000" dirty="0" smtClean="0">
                  <a:solidFill>
                    <a:schemeClr val="tx1"/>
                  </a:solidFill>
                </a:rPr>
                <a:t>Media Advocacy for more improved enforcement</a:t>
              </a:r>
              <a:endParaRPr lang="en-US" sz="1000" dirty="0">
                <a:solidFill>
                  <a:prstClr val="black"/>
                </a:solidFill>
              </a:endParaRPr>
            </a:p>
          </p:txBody>
        </p:sp>
        <p:sp>
          <p:nvSpPr>
            <p:cNvPr id="33" name="TextBox 32"/>
            <p:cNvSpPr txBox="1"/>
            <p:nvPr/>
          </p:nvSpPr>
          <p:spPr>
            <a:xfrm>
              <a:off x="4669472" y="3819678"/>
              <a:ext cx="1432050" cy="878818"/>
            </a:xfrm>
            <a:prstGeom prst="rect">
              <a:avLst/>
            </a:prstGeom>
          </p:spPr>
          <p:style>
            <a:lnRef idx="1">
              <a:schemeClr val="accent3"/>
            </a:lnRef>
            <a:fillRef idx="2">
              <a:schemeClr val="accent3"/>
            </a:fillRef>
            <a:effectRef idx="1">
              <a:schemeClr val="accent3"/>
            </a:effectRef>
            <a:fontRef idx="minor">
              <a:schemeClr val="dk1"/>
            </a:fontRef>
          </p:style>
          <p:txBody>
            <a:bodyPr/>
            <a:lstStyle/>
            <a:p>
              <a:pPr algn="ctr">
                <a:defRPr/>
              </a:pPr>
              <a:r>
                <a:rPr lang="en-US" sz="1000" b="1" dirty="0" smtClean="0">
                  <a:solidFill>
                    <a:prstClr val="black"/>
                  </a:solidFill>
                </a:rPr>
                <a:t>Environmental Strategies: </a:t>
              </a:r>
            </a:p>
            <a:p>
              <a:pPr algn="ctr" fontAlgn="auto">
                <a:spcBef>
                  <a:spcPts val="0"/>
                </a:spcBef>
                <a:spcAft>
                  <a:spcPts val="0"/>
                </a:spcAft>
                <a:buFont typeface="Arial" pitchFamily="34" charset="0"/>
                <a:buChar char="•"/>
                <a:defRPr/>
              </a:pPr>
              <a:r>
                <a:rPr lang="en-US" sz="1000" dirty="0" smtClean="0">
                  <a:solidFill>
                    <a:schemeClr val="tx1"/>
                  </a:solidFill>
                </a:rPr>
                <a:t>Enforcement Roundtable</a:t>
              </a:r>
            </a:p>
            <a:p>
              <a:pPr algn="ctr" fontAlgn="auto">
                <a:spcBef>
                  <a:spcPts val="0"/>
                </a:spcBef>
                <a:spcAft>
                  <a:spcPts val="0"/>
                </a:spcAft>
                <a:buFont typeface="Arial" pitchFamily="34" charset="0"/>
                <a:buChar char="•"/>
                <a:defRPr/>
              </a:pPr>
              <a:r>
                <a:rPr lang="en-US" sz="1000" dirty="0" smtClean="0">
                  <a:solidFill>
                    <a:schemeClr val="tx1"/>
                  </a:solidFill>
                </a:rPr>
                <a:t>Party Patrol</a:t>
              </a:r>
            </a:p>
          </p:txBody>
        </p:sp>
        <p:sp>
          <p:nvSpPr>
            <p:cNvPr id="34" name="TextBox 33"/>
            <p:cNvSpPr txBox="1"/>
            <p:nvPr/>
          </p:nvSpPr>
          <p:spPr>
            <a:xfrm>
              <a:off x="4670484" y="1997634"/>
              <a:ext cx="1435608" cy="381000"/>
            </a:xfrm>
            <a:prstGeom prst="rect">
              <a:avLst/>
            </a:prstGeom>
          </p:spPr>
          <p:style>
            <a:lnRef idx="1">
              <a:schemeClr val="accent3"/>
            </a:lnRef>
            <a:fillRef idx="2">
              <a:schemeClr val="accent3"/>
            </a:fillRef>
            <a:effectRef idx="1">
              <a:schemeClr val="accent3"/>
            </a:effectRef>
            <a:fontRef idx="minor">
              <a:schemeClr val="dk1"/>
            </a:fontRef>
          </p:style>
          <p:txBody>
            <a:bodyPr/>
            <a:lstStyle/>
            <a:p>
              <a:pPr>
                <a:spcAft>
                  <a:spcPts val="600"/>
                </a:spcAft>
                <a:defRPr/>
              </a:pPr>
              <a:r>
                <a:rPr lang="en-US" sz="1050" b="1" i="1" dirty="0" smtClean="0">
                  <a:solidFill>
                    <a:prstClr val="black"/>
                  </a:solidFill>
                </a:rPr>
                <a:t>…can be addressed thru these strategies…</a:t>
              </a:r>
            </a:p>
          </p:txBody>
        </p:sp>
      </p:grpSp>
      <p:sp>
        <p:nvSpPr>
          <p:cNvPr id="49" name="Rectangle 23"/>
          <p:cNvSpPr>
            <a:spLocks noChangeArrowheads="1"/>
          </p:cNvSpPr>
          <p:nvPr/>
        </p:nvSpPr>
        <p:spPr bwMode="auto">
          <a:xfrm>
            <a:off x="0" y="0"/>
            <a:ext cx="9144000" cy="461665"/>
          </a:xfrm>
          <a:prstGeom prst="rect">
            <a:avLst/>
          </a:prstGeom>
          <a:noFill/>
          <a:ln w="9525">
            <a:noFill/>
            <a:miter lim="800000"/>
            <a:headEnd/>
            <a:tailEnd/>
          </a:ln>
        </p:spPr>
        <p:txBody>
          <a:bodyPr wrap="square">
            <a:spAutoFit/>
          </a:bodyPr>
          <a:lstStyle/>
          <a:p>
            <a:pPr algn="ctr" eaLnBrk="0" hangingPunct="0">
              <a:defRPr/>
            </a:pPr>
            <a:r>
              <a:rPr lang="en-US" sz="2400" b="1" dirty="0" smtClean="0">
                <a:solidFill>
                  <a:prstClr val="black"/>
                </a:solidFill>
                <a:latin typeface="Calibri" pitchFamily="34" charset="0"/>
              </a:rPr>
              <a:t>[SAMPLE] </a:t>
            </a:r>
            <a:r>
              <a:rPr lang="en-US" sz="2400" b="1" dirty="0">
                <a:solidFill>
                  <a:prstClr val="black"/>
                </a:solidFill>
                <a:latin typeface="Calibri" pitchFamily="34" charset="0"/>
              </a:rPr>
              <a:t>Coalition </a:t>
            </a:r>
            <a:r>
              <a:rPr lang="en-US" sz="2400" b="1" dirty="0" smtClean="0">
                <a:solidFill>
                  <a:prstClr val="black"/>
                </a:solidFill>
              </a:rPr>
              <a:t>Logic Model</a:t>
            </a:r>
            <a:endParaRPr lang="en-US" sz="2400" b="1" i="1" dirty="0">
              <a:solidFill>
                <a:srgbClr val="FF0000"/>
              </a:solidFill>
            </a:endParaRPr>
          </a:p>
        </p:txBody>
      </p:sp>
      <p:sp>
        <p:nvSpPr>
          <p:cNvPr id="59" name="Left Brace 58"/>
          <p:cNvSpPr/>
          <p:nvPr/>
        </p:nvSpPr>
        <p:spPr>
          <a:xfrm>
            <a:off x="2971800" y="2209800"/>
            <a:ext cx="131445" cy="4114800"/>
          </a:xfrm>
          <a:prstGeom prst="leftBrace">
            <a:avLst>
              <a:gd name="adj1" fmla="val 8333"/>
              <a:gd name="adj2" fmla="val 38735"/>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solidFill>
                <a:prstClr val="black"/>
              </a:solidFill>
            </a:endParaRPr>
          </a:p>
        </p:txBody>
      </p:sp>
      <p:sp>
        <p:nvSpPr>
          <p:cNvPr id="61" name="Left Brace 60"/>
          <p:cNvSpPr/>
          <p:nvPr/>
        </p:nvSpPr>
        <p:spPr>
          <a:xfrm>
            <a:off x="1484555" y="3197569"/>
            <a:ext cx="144177" cy="1453809"/>
          </a:xfrm>
          <a:prstGeom prst="leftBrace">
            <a:avLst>
              <a:gd name="adj1" fmla="val 8333"/>
              <a:gd name="adj2" fmla="val 38735"/>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solidFill>
                <a:prstClr val="black"/>
              </a:solidFill>
            </a:endParaRPr>
          </a:p>
        </p:txBody>
      </p:sp>
      <p:sp>
        <p:nvSpPr>
          <p:cNvPr id="56" name="Text Box 9"/>
          <p:cNvSpPr txBox="1">
            <a:spLocks noChangeArrowheads="1"/>
          </p:cNvSpPr>
          <p:nvPr/>
        </p:nvSpPr>
        <p:spPr bwMode="auto">
          <a:xfrm>
            <a:off x="3101816" y="3231161"/>
            <a:ext cx="1395413" cy="89255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spAutoFit/>
          </a:bodyPr>
          <a:lstStyle/>
          <a:p>
            <a:pPr algn="ctr" fontAlgn="auto">
              <a:spcBef>
                <a:spcPct val="50000"/>
              </a:spcBef>
              <a:spcAft>
                <a:spcPts val="0"/>
              </a:spcAft>
              <a:defRPr/>
            </a:pPr>
            <a:r>
              <a:rPr lang="en-US" sz="1000" b="1" dirty="0">
                <a:solidFill>
                  <a:prstClr val="black"/>
                </a:solidFill>
              </a:rPr>
              <a:t>Alcohol Availability:  </a:t>
            </a:r>
            <a:r>
              <a:rPr lang="en-US" sz="900" dirty="0" smtClean="0">
                <a:solidFill>
                  <a:prstClr val="black"/>
                </a:solidFill>
              </a:rPr>
              <a:t>Social </a:t>
            </a:r>
            <a:r>
              <a:rPr lang="en-US" sz="900" dirty="0">
                <a:solidFill>
                  <a:prstClr val="black"/>
                </a:solidFill>
              </a:rPr>
              <a:t>Access </a:t>
            </a:r>
            <a:endParaRPr lang="en-US" sz="1000" dirty="0">
              <a:solidFill>
                <a:prstClr val="black"/>
              </a:solidFill>
            </a:endParaRPr>
          </a:p>
          <a:p>
            <a:pPr algn="ctr" fontAlgn="auto">
              <a:spcBef>
                <a:spcPct val="50000"/>
              </a:spcBef>
              <a:spcAft>
                <a:spcPts val="0"/>
              </a:spcAft>
              <a:defRPr/>
            </a:pPr>
            <a:r>
              <a:rPr lang="en-US" sz="1000" b="1" dirty="0" smtClean="0">
                <a:solidFill>
                  <a:prstClr val="black"/>
                </a:solidFill>
              </a:rPr>
              <a:t>Alcohol </a:t>
            </a:r>
            <a:r>
              <a:rPr lang="en-US" sz="1000" b="1" dirty="0">
                <a:solidFill>
                  <a:prstClr val="black"/>
                </a:solidFill>
              </a:rPr>
              <a:t>Laws: </a:t>
            </a:r>
            <a:r>
              <a:rPr lang="en-US" sz="900" dirty="0" smtClean="0">
                <a:solidFill>
                  <a:schemeClr val="tx1"/>
                </a:solidFill>
              </a:rPr>
              <a:t>Enforcement; Youth Perception</a:t>
            </a:r>
            <a:endParaRPr lang="en-US" sz="1000" dirty="0">
              <a:solidFill>
                <a:prstClr val="black"/>
              </a:solidFill>
            </a:endParaRPr>
          </a:p>
        </p:txBody>
      </p:sp>
      <p:sp>
        <p:nvSpPr>
          <p:cNvPr id="57" name="Text Box 14"/>
          <p:cNvSpPr txBox="1">
            <a:spLocks noChangeArrowheads="1"/>
          </p:cNvSpPr>
          <p:nvPr/>
        </p:nvSpPr>
        <p:spPr bwMode="auto">
          <a:xfrm>
            <a:off x="3099435" y="2406127"/>
            <a:ext cx="1400175" cy="707886"/>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spAutoFit/>
          </a:bodyPr>
          <a:lstStyle/>
          <a:p>
            <a:pPr algn="ctr" fontAlgn="auto">
              <a:spcBef>
                <a:spcPct val="50000"/>
              </a:spcBef>
              <a:spcAft>
                <a:spcPts val="0"/>
              </a:spcAft>
              <a:defRPr/>
            </a:pPr>
            <a:r>
              <a:rPr lang="en-US" sz="1000" b="1" dirty="0">
                <a:solidFill>
                  <a:prstClr val="black"/>
                </a:solidFill>
              </a:rPr>
              <a:t>Community </a:t>
            </a:r>
            <a:r>
              <a:rPr lang="en-US" sz="1000" b="1" dirty="0" smtClean="0">
                <a:solidFill>
                  <a:prstClr val="black"/>
                </a:solidFill>
              </a:rPr>
              <a:t>Disorganization/ Community Connectedness</a:t>
            </a:r>
            <a:endParaRPr lang="en-US" sz="1000" b="1" dirty="0">
              <a:solidFill>
                <a:prstClr val="black"/>
              </a:solidFill>
            </a:endParaRPr>
          </a:p>
        </p:txBody>
      </p:sp>
      <p:sp>
        <p:nvSpPr>
          <p:cNvPr id="58" name="Text Box 17"/>
          <p:cNvSpPr txBox="1">
            <a:spLocks noChangeArrowheads="1"/>
          </p:cNvSpPr>
          <p:nvPr/>
        </p:nvSpPr>
        <p:spPr bwMode="auto">
          <a:xfrm>
            <a:off x="3104197" y="4226168"/>
            <a:ext cx="1395413" cy="74635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spAutoFit/>
          </a:bodyPr>
          <a:lstStyle/>
          <a:p>
            <a:pPr algn="ctr" fontAlgn="auto">
              <a:spcBef>
                <a:spcPct val="50000"/>
              </a:spcBef>
              <a:spcAft>
                <a:spcPts val="0"/>
              </a:spcAft>
              <a:defRPr/>
            </a:pPr>
            <a:r>
              <a:rPr lang="en-US" sz="1000" b="1" dirty="0" smtClean="0">
                <a:solidFill>
                  <a:schemeClr val="tx1"/>
                </a:solidFill>
              </a:rPr>
              <a:t>School Bonding</a:t>
            </a:r>
          </a:p>
          <a:p>
            <a:pPr algn="ctr">
              <a:spcBef>
                <a:spcPts val="300"/>
              </a:spcBef>
              <a:defRPr/>
            </a:pPr>
            <a:r>
              <a:rPr lang="en-US" sz="1000" b="1" dirty="0" smtClean="0">
                <a:solidFill>
                  <a:prstClr val="black"/>
                </a:solidFill>
              </a:rPr>
              <a:t>Favorable </a:t>
            </a:r>
            <a:r>
              <a:rPr lang="en-US" sz="1000" b="1" dirty="0">
                <a:solidFill>
                  <a:prstClr val="black"/>
                </a:solidFill>
              </a:rPr>
              <a:t>Attitudes/Perception of </a:t>
            </a:r>
            <a:r>
              <a:rPr lang="en-US" sz="1000" b="1" dirty="0" smtClean="0">
                <a:solidFill>
                  <a:prstClr val="black"/>
                </a:solidFill>
              </a:rPr>
              <a:t>Harm</a:t>
            </a:r>
            <a:endParaRPr lang="en-US" sz="1000" b="1" dirty="0">
              <a:solidFill>
                <a:prstClr val="black"/>
              </a:solidFill>
            </a:endParaRPr>
          </a:p>
        </p:txBody>
      </p:sp>
      <p:sp>
        <p:nvSpPr>
          <p:cNvPr id="62" name="Text Box 19"/>
          <p:cNvSpPr txBox="1">
            <a:spLocks noChangeArrowheads="1"/>
          </p:cNvSpPr>
          <p:nvPr/>
        </p:nvSpPr>
        <p:spPr bwMode="auto">
          <a:xfrm>
            <a:off x="3102429" y="5156154"/>
            <a:ext cx="1395413" cy="1400383"/>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spAutoFit/>
          </a:bodyPr>
          <a:lstStyle/>
          <a:p>
            <a:pPr algn="ctr" fontAlgn="auto">
              <a:spcBef>
                <a:spcPct val="50000"/>
              </a:spcBef>
              <a:spcAft>
                <a:spcPts val="0"/>
              </a:spcAft>
              <a:defRPr/>
            </a:pPr>
            <a:r>
              <a:rPr lang="en-US" sz="1000" b="1" dirty="0">
                <a:solidFill>
                  <a:prstClr val="black"/>
                </a:solidFill>
              </a:rPr>
              <a:t>Risk &amp; Protective Factors</a:t>
            </a:r>
            <a:r>
              <a:rPr lang="en-US" sz="1000" b="1" dirty="0" smtClean="0">
                <a:solidFill>
                  <a:prstClr val="black"/>
                </a:solidFill>
              </a:rPr>
              <a:t>:</a:t>
            </a:r>
          </a:p>
          <a:p>
            <a:pPr algn="ctr" fontAlgn="auto">
              <a:spcBef>
                <a:spcPct val="50000"/>
              </a:spcBef>
              <a:spcAft>
                <a:spcPts val="0"/>
              </a:spcAft>
              <a:buFont typeface="Arial" pitchFamily="34" charset="0"/>
              <a:buChar char="•"/>
              <a:defRPr/>
            </a:pPr>
            <a:r>
              <a:rPr lang="en-US" sz="1000" dirty="0" smtClean="0">
                <a:solidFill>
                  <a:schemeClr val="tx1"/>
                </a:solidFill>
              </a:rPr>
              <a:t>Poor Family Management</a:t>
            </a:r>
          </a:p>
          <a:p>
            <a:pPr algn="ctr" fontAlgn="auto">
              <a:spcBef>
                <a:spcPct val="50000"/>
              </a:spcBef>
              <a:spcAft>
                <a:spcPts val="0"/>
              </a:spcAft>
              <a:buFont typeface="Arial" pitchFamily="34" charset="0"/>
              <a:buChar char="•"/>
              <a:defRPr/>
            </a:pPr>
            <a:r>
              <a:rPr lang="en-US" sz="1000" dirty="0" smtClean="0">
                <a:solidFill>
                  <a:schemeClr val="tx1"/>
                </a:solidFill>
              </a:rPr>
              <a:t>Favorable Attitudes towards Drug Use</a:t>
            </a:r>
          </a:p>
          <a:p>
            <a:pPr algn="ctr" fontAlgn="auto">
              <a:spcBef>
                <a:spcPct val="50000"/>
              </a:spcBef>
              <a:spcAft>
                <a:spcPts val="0"/>
              </a:spcAft>
              <a:buFont typeface="Arial" pitchFamily="34" charset="0"/>
              <a:buChar char="•"/>
              <a:defRPr/>
            </a:pPr>
            <a:r>
              <a:rPr lang="en-US" sz="1000" dirty="0" smtClean="0">
                <a:solidFill>
                  <a:schemeClr val="tx1"/>
                </a:solidFill>
              </a:rPr>
              <a:t>Intentions to Use</a:t>
            </a:r>
          </a:p>
        </p:txBody>
      </p:sp>
      <p:sp>
        <p:nvSpPr>
          <p:cNvPr id="69" name="TextBox 68"/>
          <p:cNvSpPr txBox="1"/>
          <p:nvPr/>
        </p:nvSpPr>
        <p:spPr>
          <a:xfrm>
            <a:off x="4600268" y="1826942"/>
            <a:ext cx="1371600" cy="358697"/>
          </a:xfrm>
          <a:prstGeom prst="rect">
            <a:avLst/>
          </a:prstGeom>
        </p:spPr>
        <p:style>
          <a:lnRef idx="1">
            <a:schemeClr val="accent6"/>
          </a:lnRef>
          <a:fillRef idx="2">
            <a:schemeClr val="accent6"/>
          </a:fillRef>
          <a:effectRef idx="1">
            <a:schemeClr val="accent6"/>
          </a:effectRef>
          <a:fontRef idx="minor">
            <a:schemeClr val="dk1"/>
          </a:fontRef>
        </p:style>
        <p:txBody>
          <a:bodyPr/>
          <a:lstStyle/>
          <a:p>
            <a:pPr algn="ctr" fontAlgn="auto">
              <a:spcBef>
                <a:spcPts val="0"/>
              </a:spcBef>
              <a:spcAft>
                <a:spcPts val="0"/>
              </a:spcAft>
              <a:defRPr/>
            </a:pPr>
            <a:r>
              <a:rPr lang="en-US" sz="1000" b="1" i="1" dirty="0" smtClean="0">
                <a:solidFill>
                  <a:prstClr val="black"/>
                </a:solidFill>
              </a:rPr>
              <a:t>…specifically in our community…</a:t>
            </a:r>
            <a:endParaRPr lang="en-US" sz="1000" b="1" i="1" dirty="0">
              <a:solidFill>
                <a:prstClr val="black"/>
              </a:solidFill>
            </a:endParaRPr>
          </a:p>
        </p:txBody>
      </p:sp>
      <p:grpSp>
        <p:nvGrpSpPr>
          <p:cNvPr id="11" name="Group 69"/>
          <p:cNvGrpSpPr/>
          <p:nvPr/>
        </p:nvGrpSpPr>
        <p:grpSpPr>
          <a:xfrm>
            <a:off x="101470" y="438886"/>
            <a:ext cx="8941353" cy="999875"/>
            <a:chOff x="101470" y="438886"/>
            <a:chExt cx="8941353" cy="999875"/>
          </a:xfrm>
        </p:grpSpPr>
        <p:sp>
          <p:nvSpPr>
            <p:cNvPr id="4" name="Text Box 4"/>
            <p:cNvSpPr txBox="1">
              <a:spLocks noChangeArrowheads="1"/>
            </p:cNvSpPr>
            <p:nvPr/>
          </p:nvSpPr>
          <p:spPr bwMode="auto">
            <a:xfrm>
              <a:off x="101470" y="442611"/>
              <a:ext cx="1424701" cy="992425"/>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nchor="ctr"/>
            <a:lstStyle/>
            <a:p>
              <a:pPr algn="ctr">
                <a:defRPr/>
              </a:pPr>
              <a:r>
                <a:rPr lang="en-US" sz="1400" b="1" dirty="0" smtClean="0">
                  <a:solidFill>
                    <a:prstClr val="white"/>
                  </a:solidFill>
                </a:rPr>
                <a:t>Long-Term </a:t>
              </a:r>
            </a:p>
            <a:p>
              <a:pPr algn="ctr">
                <a:defRPr/>
              </a:pPr>
              <a:r>
                <a:rPr lang="en-US" sz="1400" b="1" dirty="0" smtClean="0">
                  <a:solidFill>
                    <a:prstClr val="white"/>
                  </a:solidFill>
                </a:rPr>
                <a:t>Consequences</a:t>
              </a:r>
            </a:p>
          </p:txBody>
        </p:sp>
        <p:sp>
          <p:nvSpPr>
            <p:cNvPr id="13" name="Text Box 20"/>
            <p:cNvSpPr txBox="1">
              <a:spLocks noChangeArrowheads="1"/>
            </p:cNvSpPr>
            <p:nvPr/>
          </p:nvSpPr>
          <p:spPr bwMode="auto">
            <a:xfrm>
              <a:off x="3118705" y="439320"/>
              <a:ext cx="1395747" cy="999006"/>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nchor="ctr"/>
            <a:lstStyle/>
            <a:p>
              <a:pPr algn="ctr">
                <a:spcBef>
                  <a:spcPct val="50000"/>
                </a:spcBef>
                <a:defRPr/>
              </a:pPr>
              <a:r>
                <a:rPr lang="en-US" sz="1400" b="1" dirty="0">
                  <a:solidFill>
                    <a:prstClr val="white"/>
                  </a:solidFill>
                </a:rPr>
                <a:t>Intervening</a:t>
              </a:r>
              <a:r>
                <a:rPr lang="en-US" sz="1100" b="1" dirty="0">
                  <a:solidFill>
                    <a:prstClr val="white"/>
                  </a:solidFill>
                </a:rPr>
                <a:t> </a:t>
              </a:r>
              <a:r>
                <a:rPr lang="en-US" sz="1400" b="1" dirty="0">
                  <a:solidFill>
                    <a:prstClr val="white"/>
                  </a:solidFill>
                </a:rPr>
                <a:t>Variables</a:t>
              </a:r>
              <a:r>
                <a:rPr lang="en-US" sz="1100" b="1" dirty="0">
                  <a:solidFill>
                    <a:prstClr val="white"/>
                  </a:solidFill>
                </a:rPr>
                <a:t> </a:t>
              </a:r>
            </a:p>
            <a:p>
              <a:pPr algn="ctr">
                <a:spcBef>
                  <a:spcPct val="50000"/>
                </a:spcBef>
                <a:defRPr/>
              </a:pPr>
              <a:r>
                <a:rPr lang="en-US" sz="1050" b="1" dirty="0" smtClean="0">
                  <a:solidFill>
                    <a:prstClr val="white"/>
                  </a:solidFill>
                </a:rPr>
                <a:t>(Risk/Protective </a:t>
              </a:r>
              <a:r>
                <a:rPr lang="en-US" sz="1050" b="1" dirty="0">
                  <a:solidFill>
                    <a:prstClr val="white"/>
                  </a:solidFill>
                </a:rPr>
                <a:t>Factors</a:t>
              </a:r>
              <a:r>
                <a:rPr lang="en-US" sz="1050" b="1" dirty="0" smtClean="0">
                  <a:solidFill>
                    <a:prstClr val="white"/>
                  </a:solidFill>
                </a:rPr>
                <a:t>)</a:t>
              </a:r>
              <a:endParaRPr lang="en-US" sz="1050" b="1" dirty="0">
                <a:solidFill>
                  <a:prstClr val="white"/>
                </a:solidFill>
              </a:endParaRPr>
            </a:p>
          </p:txBody>
        </p:sp>
        <p:sp>
          <p:nvSpPr>
            <p:cNvPr id="22" name="Text Box 6"/>
            <p:cNvSpPr txBox="1">
              <a:spLocks noChangeArrowheads="1"/>
            </p:cNvSpPr>
            <p:nvPr/>
          </p:nvSpPr>
          <p:spPr bwMode="auto">
            <a:xfrm>
              <a:off x="7662079" y="440475"/>
              <a:ext cx="1380744" cy="996696"/>
            </a:xfrm>
            <a:prstGeom prst="rect">
              <a:avLst/>
            </a:prstGeom>
            <a:solidFill>
              <a:schemeClr val="tx1">
                <a:lumMod val="65000"/>
                <a:lumOff val="35000"/>
              </a:schemeClr>
            </a:solidFill>
            <a:ln>
              <a:headEnd/>
              <a:tailEnd/>
            </a:ln>
          </p:spPr>
          <p:style>
            <a:lnRef idx="0">
              <a:schemeClr val="dk1"/>
            </a:lnRef>
            <a:fillRef idx="3">
              <a:schemeClr val="dk1"/>
            </a:fillRef>
            <a:effectRef idx="3">
              <a:schemeClr val="dk1"/>
            </a:effectRef>
            <a:fontRef idx="minor">
              <a:schemeClr val="lt1"/>
            </a:fontRef>
          </p:style>
          <p:txBody>
            <a:bodyPr anchor="ctr"/>
            <a:lstStyle/>
            <a:p>
              <a:pPr algn="ctr">
                <a:defRPr/>
              </a:pPr>
              <a:endParaRPr lang="en-US" sz="1400" b="1" dirty="0" smtClean="0">
                <a:solidFill>
                  <a:prstClr val="white"/>
                </a:solidFill>
              </a:endParaRPr>
            </a:p>
            <a:p>
              <a:pPr algn="ctr">
                <a:defRPr/>
              </a:pPr>
              <a:endParaRPr lang="en-US" sz="1400" b="1" dirty="0" smtClean="0">
                <a:solidFill>
                  <a:prstClr val="white"/>
                </a:solidFill>
              </a:endParaRPr>
            </a:p>
            <a:p>
              <a:pPr algn="ctr">
                <a:defRPr/>
              </a:pPr>
              <a:r>
                <a:rPr lang="en-US" sz="1400" b="1" dirty="0" smtClean="0">
                  <a:solidFill>
                    <a:prstClr val="white"/>
                  </a:solidFill>
                </a:rPr>
                <a:t>Evaluation Plan</a:t>
              </a:r>
            </a:p>
            <a:p>
              <a:pPr algn="ctr">
                <a:defRPr/>
              </a:pPr>
              <a:endParaRPr lang="en-US" sz="1400" b="1" dirty="0">
                <a:solidFill>
                  <a:prstClr val="white"/>
                </a:solidFill>
              </a:endParaRPr>
            </a:p>
            <a:p>
              <a:pPr algn="ctr">
                <a:defRPr/>
              </a:pPr>
              <a:endParaRPr lang="en-US" sz="1400" b="1" dirty="0" smtClean="0">
                <a:solidFill>
                  <a:prstClr val="white"/>
                </a:solidFill>
              </a:endParaRPr>
            </a:p>
            <a:p>
              <a:pPr algn="ctr">
                <a:defRPr/>
              </a:pPr>
              <a:endParaRPr lang="en-US" sz="1400" b="1" dirty="0">
                <a:solidFill>
                  <a:prstClr val="white"/>
                </a:solidFill>
              </a:endParaRPr>
            </a:p>
          </p:txBody>
        </p:sp>
        <p:sp>
          <p:nvSpPr>
            <p:cNvPr id="9" name="Text Box 5"/>
            <p:cNvSpPr txBox="1">
              <a:spLocks noChangeArrowheads="1"/>
            </p:cNvSpPr>
            <p:nvPr/>
          </p:nvSpPr>
          <p:spPr bwMode="auto">
            <a:xfrm>
              <a:off x="1636597" y="438886"/>
              <a:ext cx="1371682" cy="999875"/>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nchor="ctr"/>
            <a:lstStyle/>
            <a:p>
              <a:pPr algn="ctr">
                <a:defRPr/>
              </a:pPr>
              <a:r>
                <a:rPr lang="en-US" sz="1400" b="1" dirty="0" smtClean="0">
                  <a:solidFill>
                    <a:prstClr val="white"/>
                  </a:solidFill>
                </a:rPr>
                <a:t>Behavioral Health Problems</a:t>
              </a:r>
            </a:p>
            <a:p>
              <a:pPr algn="ctr">
                <a:defRPr/>
              </a:pPr>
              <a:r>
                <a:rPr lang="en-US" sz="1050" b="1" dirty="0" smtClean="0">
                  <a:solidFill>
                    <a:prstClr val="white"/>
                  </a:solidFill>
                </a:rPr>
                <a:t>(Consumption)</a:t>
              </a:r>
            </a:p>
          </p:txBody>
        </p:sp>
        <p:sp>
          <p:nvSpPr>
            <p:cNvPr id="17" name="Text Box 6"/>
            <p:cNvSpPr txBox="1">
              <a:spLocks noChangeArrowheads="1"/>
            </p:cNvSpPr>
            <p:nvPr/>
          </p:nvSpPr>
          <p:spPr bwMode="auto">
            <a:xfrm>
              <a:off x="6134336" y="440475"/>
              <a:ext cx="1417320" cy="996696"/>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en-US" sz="1400" b="1" dirty="0">
                  <a:solidFill>
                    <a:prstClr val="white"/>
                  </a:solidFill>
                </a:rPr>
                <a:t>Strategies &amp;</a:t>
              </a:r>
            </a:p>
            <a:p>
              <a:pPr algn="ctr" fontAlgn="auto">
                <a:spcBef>
                  <a:spcPts val="0"/>
                </a:spcBef>
                <a:spcAft>
                  <a:spcPts val="0"/>
                </a:spcAft>
                <a:defRPr/>
              </a:pPr>
              <a:r>
                <a:rPr lang="en-US" sz="1400" b="1" dirty="0">
                  <a:solidFill>
                    <a:prstClr val="white"/>
                  </a:solidFill>
                </a:rPr>
                <a:t>Local Implementation</a:t>
              </a:r>
            </a:p>
          </p:txBody>
        </p:sp>
        <p:cxnSp>
          <p:nvCxnSpPr>
            <p:cNvPr id="51" name="Straight Arrow Connector 50"/>
            <p:cNvCxnSpPr/>
            <p:nvPr/>
          </p:nvCxnSpPr>
          <p:spPr>
            <a:xfrm>
              <a:off x="1347555" y="1228485"/>
              <a:ext cx="431800" cy="1588"/>
            </a:xfrm>
            <a:prstGeom prst="straightConnector1">
              <a:avLst/>
            </a:prstGeom>
            <a:ln w="50800">
              <a:solidFill>
                <a:schemeClr val="bg2">
                  <a:lumMod val="90000"/>
                </a:schemeClr>
              </a:solidFill>
              <a:miter lim="800000"/>
              <a:headEnd type="triangle" w="med" len="sm"/>
              <a:tailEnd type="triangle" w="med"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2832352" y="1250001"/>
              <a:ext cx="431800" cy="1588"/>
            </a:xfrm>
            <a:prstGeom prst="straightConnector1">
              <a:avLst/>
            </a:prstGeom>
            <a:ln w="50800">
              <a:solidFill>
                <a:schemeClr val="bg2">
                  <a:lumMod val="90000"/>
                </a:schemeClr>
              </a:solidFill>
              <a:miter lim="800000"/>
              <a:headEnd type="triangle" w="med" len="sm"/>
              <a:tailEnd type="triangle" w="med"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7380211" y="1250001"/>
              <a:ext cx="431800" cy="1588"/>
            </a:xfrm>
            <a:prstGeom prst="straightConnector1">
              <a:avLst/>
            </a:prstGeom>
            <a:ln w="50800">
              <a:solidFill>
                <a:schemeClr val="bg2">
                  <a:lumMod val="90000"/>
                </a:schemeClr>
              </a:solidFill>
              <a:miter lim="800000"/>
              <a:headEnd type="triangle" w="med" len="sm"/>
              <a:tailEnd type="triangle" w="med"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3" name="Text Box 6"/>
            <p:cNvSpPr txBox="1">
              <a:spLocks noChangeArrowheads="1"/>
            </p:cNvSpPr>
            <p:nvPr/>
          </p:nvSpPr>
          <p:spPr bwMode="auto">
            <a:xfrm>
              <a:off x="4624878" y="440475"/>
              <a:ext cx="1399032" cy="996696"/>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en-US" sz="1400" b="1" dirty="0">
                  <a:solidFill>
                    <a:prstClr val="white"/>
                  </a:solidFill>
                </a:rPr>
                <a:t>Local Conditions and Contributing </a:t>
              </a:r>
              <a:r>
                <a:rPr lang="en-US" sz="1400" b="1" dirty="0" smtClean="0">
                  <a:solidFill>
                    <a:prstClr val="white"/>
                  </a:solidFill>
                </a:rPr>
                <a:t>Factors </a:t>
              </a:r>
            </a:p>
          </p:txBody>
        </p:sp>
        <p:cxnSp>
          <p:nvCxnSpPr>
            <p:cNvPr id="54" name="Straight Arrow Connector 53"/>
            <p:cNvCxnSpPr/>
            <p:nvPr/>
          </p:nvCxnSpPr>
          <p:spPr>
            <a:xfrm>
              <a:off x="5841707" y="1271516"/>
              <a:ext cx="431800" cy="1588"/>
            </a:xfrm>
            <a:prstGeom prst="straightConnector1">
              <a:avLst/>
            </a:prstGeom>
            <a:ln w="50800">
              <a:solidFill>
                <a:schemeClr val="bg2">
                  <a:lumMod val="90000"/>
                </a:schemeClr>
              </a:solidFill>
              <a:miter lim="800000"/>
              <a:headEnd type="triangle" w="med" len="sm"/>
              <a:tailEnd type="triangle" w="med"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4353765" y="1260759"/>
              <a:ext cx="431800" cy="1588"/>
            </a:xfrm>
            <a:prstGeom prst="straightConnector1">
              <a:avLst/>
            </a:prstGeom>
            <a:ln w="50800">
              <a:solidFill>
                <a:schemeClr val="bg2">
                  <a:lumMod val="90000"/>
                </a:schemeClr>
              </a:solidFill>
              <a:miter lim="800000"/>
              <a:headEnd type="triangle" w="med" len="sm"/>
              <a:tailEnd type="triangle" w="med"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sp>
        <p:nvSpPr>
          <p:cNvPr id="79" name="TextBox 78"/>
          <p:cNvSpPr txBox="1"/>
          <p:nvPr/>
        </p:nvSpPr>
        <p:spPr>
          <a:xfrm>
            <a:off x="7876391" y="6629400"/>
            <a:ext cx="990600" cy="228600"/>
          </a:xfrm>
          <a:prstGeom prst="rect">
            <a:avLst/>
          </a:prstGeom>
          <a:solidFill>
            <a:schemeClr val="bg1"/>
          </a:solidFill>
        </p:spPr>
        <p:txBody>
          <a:bodyPr wrap="square" rtlCol="0">
            <a:spAutoFit/>
          </a:bodyPr>
          <a:lstStyle/>
          <a:p>
            <a:pPr algn="ctr"/>
            <a:r>
              <a:rPr lang="en-US" sz="900" dirty="0" smtClean="0">
                <a:solidFill>
                  <a:prstClr val="black"/>
                </a:solidFill>
              </a:rPr>
              <a:t>Reporting/</a:t>
            </a:r>
            <a:r>
              <a:rPr lang="en-US" sz="900" dirty="0" err="1" smtClean="0">
                <a:solidFill>
                  <a:prstClr val="black"/>
                </a:solidFill>
              </a:rPr>
              <a:t>Eval</a:t>
            </a:r>
            <a:endParaRPr lang="en-US" sz="900" dirty="0">
              <a:solidFill>
                <a:prstClr val="black"/>
              </a:solidFill>
            </a:endParaRPr>
          </a:p>
        </p:txBody>
      </p:sp>
      <p:sp>
        <p:nvSpPr>
          <p:cNvPr id="75" name="TextBox 74"/>
          <p:cNvSpPr txBox="1"/>
          <p:nvPr/>
        </p:nvSpPr>
        <p:spPr>
          <a:xfrm>
            <a:off x="6228840" y="6614894"/>
            <a:ext cx="1219199" cy="230832"/>
          </a:xfrm>
          <a:prstGeom prst="rect">
            <a:avLst/>
          </a:prstGeom>
          <a:solidFill>
            <a:schemeClr val="bg1"/>
          </a:solidFill>
        </p:spPr>
        <p:txBody>
          <a:bodyPr wrap="square" rtlCol="0">
            <a:spAutoFit/>
          </a:bodyPr>
          <a:lstStyle/>
          <a:p>
            <a:pPr algn="ctr"/>
            <a:r>
              <a:rPr lang="en-US" sz="900" dirty="0" smtClean="0">
                <a:solidFill>
                  <a:prstClr val="black"/>
                </a:solidFill>
              </a:rPr>
              <a:t>Plan/Implementation</a:t>
            </a:r>
            <a:endParaRPr lang="en-US" sz="900" dirty="0">
              <a:solidFill>
                <a:prstClr val="black"/>
              </a:solidFill>
            </a:endParaRPr>
          </a:p>
        </p:txBody>
      </p:sp>
      <p:sp>
        <p:nvSpPr>
          <p:cNvPr id="77" name="TextBox 76"/>
          <p:cNvSpPr txBox="1"/>
          <p:nvPr/>
        </p:nvSpPr>
        <p:spPr>
          <a:xfrm>
            <a:off x="3200400" y="6627168"/>
            <a:ext cx="1142999" cy="230832"/>
          </a:xfrm>
          <a:prstGeom prst="rect">
            <a:avLst/>
          </a:prstGeom>
          <a:solidFill>
            <a:schemeClr val="bg1"/>
          </a:solidFill>
        </p:spPr>
        <p:txBody>
          <a:bodyPr wrap="square" rtlCol="0">
            <a:spAutoFit/>
          </a:bodyPr>
          <a:lstStyle/>
          <a:p>
            <a:pPr algn="ctr"/>
            <a:r>
              <a:rPr lang="en-US" sz="900" dirty="0" smtClean="0">
                <a:solidFill>
                  <a:prstClr val="black"/>
                </a:solidFill>
              </a:rPr>
              <a:t>Local Assessment</a:t>
            </a:r>
            <a:endParaRPr lang="en-US" sz="900" dirty="0">
              <a:solidFill>
                <a:prstClr val="black"/>
              </a:solidFill>
            </a:endParaRPr>
          </a:p>
        </p:txBody>
      </p:sp>
      <p:sp>
        <p:nvSpPr>
          <p:cNvPr id="81" name="Line 16"/>
          <p:cNvSpPr>
            <a:spLocks noChangeShapeType="1"/>
          </p:cNvSpPr>
          <p:nvPr/>
        </p:nvSpPr>
        <p:spPr bwMode="auto">
          <a:xfrm flipV="1">
            <a:off x="97732" y="6646127"/>
            <a:ext cx="4362756" cy="13540"/>
          </a:xfrm>
          <a:prstGeom prst="line">
            <a:avLst/>
          </a:prstGeom>
          <a:noFill/>
          <a:ln w="38100">
            <a:gradFill flip="none" rotWithShape="1">
              <a:gsLst>
                <a:gs pos="29000">
                  <a:schemeClr val="tx1"/>
                </a:gs>
                <a:gs pos="50000">
                  <a:schemeClr val="accent1">
                    <a:tint val="44500"/>
                    <a:satMod val="160000"/>
                  </a:schemeClr>
                </a:gs>
                <a:gs pos="100000">
                  <a:schemeClr val="accent1">
                    <a:tint val="23500"/>
                    <a:satMod val="160000"/>
                  </a:schemeClr>
                </a:gs>
              </a:gsLst>
              <a:lin ang="0" scaled="1"/>
              <a:tileRect/>
            </a:gradFill>
            <a:round/>
            <a:headEnd type="oval" w="med" len="med"/>
            <a:tailEnd type="oval" w="med" len="med"/>
          </a:ln>
        </p:spPr>
        <p:txBody>
          <a:bodyPr wrap="square">
            <a:spAutoFit/>
          </a:bodyPr>
          <a:lstStyle/>
          <a:p>
            <a:endParaRPr lang="en-US">
              <a:solidFill>
                <a:prstClr val="black"/>
              </a:solidFill>
            </a:endParaRPr>
          </a:p>
        </p:txBody>
      </p:sp>
      <p:sp>
        <p:nvSpPr>
          <p:cNvPr id="85" name="TextBox 84"/>
          <p:cNvSpPr txBox="1"/>
          <p:nvPr/>
        </p:nvSpPr>
        <p:spPr>
          <a:xfrm>
            <a:off x="299720" y="6537960"/>
            <a:ext cx="1142999" cy="230832"/>
          </a:xfrm>
          <a:prstGeom prst="rect">
            <a:avLst/>
          </a:prstGeom>
          <a:solidFill>
            <a:schemeClr val="bg1"/>
          </a:solidFill>
        </p:spPr>
        <p:txBody>
          <a:bodyPr wrap="square" rtlCol="0">
            <a:spAutoFit/>
          </a:bodyPr>
          <a:lstStyle/>
          <a:p>
            <a:pPr algn="ctr"/>
            <a:r>
              <a:rPr lang="en-US" sz="900" dirty="0" smtClean="0">
                <a:solidFill>
                  <a:prstClr val="black"/>
                </a:solidFill>
              </a:rPr>
              <a:t>State Assessment</a:t>
            </a:r>
            <a:endParaRPr lang="en-US" sz="900" dirty="0">
              <a:solidFill>
                <a:prstClr val="black"/>
              </a:solidFill>
            </a:endParaRPr>
          </a:p>
        </p:txBody>
      </p:sp>
      <p:grpSp>
        <p:nvGrpSpPr>
          <p:cNvPr id="31" name="Group 91"/>
          <p:cNvGrpSpPr/>
          <p:nvPr/>
        </p:nvGrpSpPr>
        <p:grpSpPr>
          <a:xfrm>
            <a:off x="7651246" y="2041747"/>
            <a:ext cx="1390650" cy="4531298"/>
            <a:chOff x="7651246" y="2041747"/>
            <a:chExt cx="1390650" cy="4531298"/>
          </a:xfrm>
        </p:grpSpPr>
        <p:sp>
          <p:nvSpPr>
            <p:cNvPr id="46" name="TextBox 45"/>
            <p:cNvSpPr txBox="1"/>
            <p:nvPr/>
          </p:nvSpPr>
          <p:spPr>
            <a:xfrm>
              <a:off x="7656009" y="2041747"/>
              <a:ext cx="1381125" cy="553998"/>
            </a:xfrm>
            <a:prstGeom prst="rect">
              <a:avLst/>
            </a:prstGeom>
            <a:ln/>
          </p:spPr>
          <p:style>
            <a:lnRef idx="1">
              <a:schemeClr val="dk1"/>
            </a:lnRef>
            <a:fillRef idx="2">
              <a:schemeClr val="dk1"/>
            </a:fillRef>
            <a:effectRef idx="1">
              <a:schemeClr val="dk1"/>
            </a:effectRef>
            <a:fontRef idx="minor">
              <a:schemeClr val="dk1"/>
            </a:fontRef>
          </p:style>
          <p:txBody>
            <a:bodyPr wrap="square">
              <a:spAutoFit/>
            </a:bodyPr>
            <a:lstStyle/>
            <a:p>
              <a:pPr>
                <a:defRPr/>
              </a:pPr>
              <a:r>
                <a:rPr lang="en-US" sz="1000" b="1" i="1" dirty="0" smtClean="0">
                  <a:solidFill>
                    <a:prstClr val="black"/>
                  </a:solidFill>
                </a:rPr>
                <a:t>…and we will use these tools to measure our impact…</a:t>
              </a:r>
            </a:p>
          </p:txBody>
        </p:sp>
        <p:sp>
          <p:nvSpPr>
            <p:cNvPr id="87" name="TextBox 86"/>
            <p:cNvSpPr txBox="1"/>
            <p:nvPr/>
          </p:nvSpPr>
          <p:spPr>
            <a:xfrm>
              <a:off x="7651246" y="5865159"/>
              <a:ext cx="1390650" cy="707886"/>
            </a:xfrm>
            <a:prstGeom prst="rect">
              <a:avLst/>
            </a:prstGeom>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US" sz="1000" b="1" dirty="0">
                  <a:solidFill>
                    <a:schemeClr val="tx1"/>
                  </a:solidFill>
                </a:rPr>
                <a:t>Direct Services:  </a:t>
              </a:r>
              <a:r>
                <a:rPr lang="en-US" sz="1000" dirty="0">
                  <a:solidFill>
                    <a:schemeClr val="tx1"/>
                  </a:solidFill>
                </a:rPr>
                <a:t>Assigned Program pre/post and  process measures; </a:t>
              </a:r>
              <a:r>
                <a:rPr lang="en-US" sz="1000" dirty="0" smtClean="0">
                  <a:solidFill>
                    <a:schemeClr val="tx1"/>
                  </a:solidFill>
                </a:rPr>
                <a:t>HYS</a:t>
              </a:r>
              <a:endParaRPr lang="en-US" sz="1000" b="1" dirty="0">
                <a:solidFill>
                  <a:schemeClr val="tx1"/>
                </a:solidFill>
              </a:endParaRPr>
            </a:p>
          </p:txBody>
        </p:sp>
        <p:sp>
          <p:nvSpPr>
            <p:cNvPr id="88" name="TextBox 87"/>
            <p:cNvSpPr txBox="1"/>
            <p:nvPr/>
          </p:nvSpPr>
          <p:spPr>
            <a:xfrm>
              <a:off x="7656009" y="5214353"/>
              <a:ext cx="1381125" cy="538609"/>
            </a:xfrm>
            <a:prstGeom prst="rect">
              <a:avLst/>
            </a:prstGeom>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US" sz="1000" b="1" dirty="0">
                  <a:solidFill>
                    <a:schemeClr val="tx1"/>
                  </a:solidFill>
                </a:rPr>
                <a:t>Prevention/ Intervention  Services: </a:t>
              </a:r>
              <a:r>
                <a:rPr lang="en-US" sz="900" dirty="0" smtClean="0">
                  <a:solidFill>
                    <a:schemeClr val="tx1"/>
                  </a:solidFill>
                </a:rPr>
                <a:t>pre/post</a:t>
              </a:r>
              <a:endParaRPr lang="en-US" sz="1000" b="1" dirty="0">
                <a:solidFill>
                  <a:schemeClr val="tx1"/>
                </a:solidFill>
              </a:endParaRPr>
            </a:p>
          </p:txBody>
        </p:sp>
        <p:sp>
          <p:nvSpPr>
            <p:cNvPr id="89" name="TextBox 88"/>
            <p:cNvSpPr txBox="1"/>
            <p:nvPr/>
          </p:nvSpPr>
          <p:spPr>
            <a:xfrm>
              <a:off x="7660771" y="2707941"/>
              <a:ext cx="1371600" cy="969496"/>
            </a:xfrm>
            <a:prstGeom prst="rect">
              <a:avLst/>
            </a:prstGeom>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US" sz="1000" b="1" dirty="0">
                  <a:solidFill>
                    <a:prstClr val="black"/>
                  </a:solidFill>
                </a:rPr>
                <a:t>Community engagement/Coalition development </a:t>
              </a:r>
              <a:r>
                <a:rPr lang="en-US" sz="1000" b="1" dirty="0" smtClean="0">
                  <a:solidFill>
                    <a:schemeClr val="tx1"/>
                  </a:solidFill>
                </a:rPr>
                <a:t>: </a:t>
              </a:r>
              <a:endParaRPr lang="en-US" sz="1000" b="1" dirty="0">
                <a:solidFill>
                  <a:schemeClr val="tx1"/>
                </a:solidFill>
              </a:endParaRPr>
            </a:p>
            <a:p>
              <a:pPr algn="ctr" fontAlgn="auto">
                <a:spcBef>
                  <a:spcPts val="0"/>
                </a:spcBef>
                <a:spcAft>
                  <a:spcPts val="0"/>
                </a:spcAft>
                <a:defRPr/>
              </a:pPr>
              <a:r>
                <a:rPr lang="en-US" sz="900" dirty="0">
                  <a:solidFill>
                    <a:schemeClr val="tx1"/>
                  </a:solidFill>
                </a:rPr>
                <a:t>Annual Coalition Survey</a:t>
              </a:r>
            </a:p>
            <a:p>
              <a:pPr algn="ctr" fontAlgn="auto">
                <a:spcBef>
                  <a:spcPts val="0"/>
                </a:spcBef>
                <a:spcAft>
                  <a:spcPts val="0"/>
                </a:spcAft>
                <a:defRPr/>
              </a:pPr>
              <a:r>
                <a:rPr lang="en-US" sz="900" dirty="0"/>
                <a:t>Sustainability </a:t>
              </a:r>
              <a:r>
                <a:rPr lang="en-US" sz="900" dirty="0" smtClean="0"/>
                <a:t>Documentation</a:t>
              </a:r>
            </a:p>
          </p:txBody>
        </p:sp>
        <p:sp>
          <p:nvSpPr>
            <p:cNvPr id="90" name="TextBox 89"/>
            <p:cNvSpPr txBox="1"/>
            <p:nvPr/>
          </p:nvSpPr>
          <p:spPr>
            <a:xfrm>
              <a:off x="7656009" y="4425049"/>
              <a:ext cx="1381125" cy="677108"/>
            </a:xfrm>
            <a:prstGeom prst="rect">
              <a:avLst/>
            </a:prstGeom>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US" sz="1000" b="1" dirty="0">
                  <a:solidFill>
                    <a:schemeClr val="tx1"/>
                  </a:solidFill>
                </a:rPr>
                <a:t>Environmental Strategies:</a:t>
              </a:r>
            </a:p>
            <a:p>
              <a:pPr algn="ctr" fontAlgn="auto">
                <a:spcBef>
                  <a:spcPts val="0"/>
                </a:spcBef>
                <a:spcAft>
                  <a:spcPts val="0"/>
                </a:spcAft>
                <a:defRPr/>
              </a:pPr>
              <a:r>
                <a:rPr lang="en-US" sz="900" dirty="0">
                  <a:solidFill>
                    <a:prstClr val="black"/>
                  </a:solidFill>
                </a:rPr>
                <a:t>Process measures </a:t>
              </a:r>
              <a:r>
                <a:rPr lang="en-US" sz="900" dirty="0" smtClean="0">
                  <a:solidFill>
                    <a:prstClr val="black"/>
                  </a:solidFill>
                </a:rPr>
                <a:t>Community Survey</a:t>
              </a:r>
              <a:r>
                <a:rPr lang="en-US" sz="900" dirty="0">
                  <a:solidFill>
                    <a:prstClr val="black"/>
                  </a:solidFill>
                </a:rPr>
                <a:t>; HYS</a:t>
              </a:r>
            </a:p>
          </p:txBody>
        </p:sp>
        <p:sp>
          <p:nvSpPr>
            <p:cNvPr id="91" name="TextBox 90"/>
            <p:cNvSpPr txBox="1"/>
            <p:nvPr/>
          </p:nvSpPr>
          <p:spPr>
            <a:xfrm>
              <a:off x="7656009" y="3789633"/>
              <a:ext cx="1381125" cy="523220"/>
            </a:xfrm>
            <a:prstGeom prst="rect">
              <a:avLst/>
            </a:prstGeom>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US" sz="1000" b="1" dirty="0">
                  <a:solidFill>
                    <a:schemeClr val="tx1"/>
                  </a:solidFill>
                </a:rPr>
                <a:t>Public Awareness: </a:t>
              </a:r>
            </a:p>
            <a:p>
              <a:pPr algn="ctr">
                <a:defRPr/>
              </a:pPr>
              <a:r>
                <a:rPr lang="en-US" sz="900" dirty="0"/>
                <a:t>Process measures </a:t>
              </a:r>
              <a:r>
                <a:rPr lang="en-US" sz="900" dirty="0" smtClean="0"/>
                <a:t>Community Survey</a:t>
              </a:r>
              <a:endParaRPr lang="en-US" sz="900" dirty="0"/>
            </a:p>
          </p:txBody>
        </p:sp>
      </p:grpSp>
      <p:sp>
        <p:nvSpPr>
          <p:cNvPr id="123" name="Left Brace 122"/>
          <p:cNvSpPr/>
          <p:nvPr/>
        </p:nvSpPr>
        <p:spPr>
          <a:xfrm flipH="1">
            <a:off x="5953991" y="2992582"/>
            <a:ext cx="142009" cy="1122218"/>
          </a:xfrm>
          <a:prstGeom prst="leftBrace">
            <a:avLst>
              <a:gd name="adj1" fmla="val 8333"/>
              <a:gd name="adj2" fmla="val 88008"/>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cxnSp>
        <p:nvCxnSpPr>
          <p:cNvPr id="124" name="Straight Arrow Connector 123"/>
          <p:cNvCxnSpPr/>
          <p:nvPr/>
        </p:nvCxnSpPr>
        <p:spPr>
          <a:xfrm rot="10800000">
            <a:off x="7467600" y="2895600"/>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p:nvPr/>
        </p:nvCxnSpPr>
        <p:spPr>
          <a:xfrm rot="10800000">
            <a:off x="7476671" y="4649789"/>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26" name="Straight Arrow Connector 125"/>
          <p:cNvCxnSpPr/>
          <p:nvPr/>
        </p:nvCxnSpPr>
        <p:spPr>
          <a:xfrm flipH="1" flipV="1">
            <a:off x="7467600" y="3733800"/>
            <a:ext cx="228600" cy="152400"/>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27" name="Straight Arrow Connector 126"/>
          <p:cNvCxnSpPr/>
          <p:nvPr/>
        </p:nvCxnSpPr>
        <p:spPr>
          <a:xfrm rot="10800000">
            <a:off x="7464014" y="5314278"/>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p:nvPr/>
        </p:nvCxnSpPr>
        <p:spPr>
          <a:xfrm rot="10800000">
            <a:off x="7453256" y="6250193"/>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grpSp>
        <p:nvGrpSpPr>
          <p:cNvPr id="94" name="Group 93"/>
          <p:cNvGrpSpPr/>
          <p:nvPr/>
        </p:nvGrpSpPr>
        <p:grpSpPr>
          <a:xfrm>
            <a:off x="4579490" y="2226528"/>
            <a:ext cx="1399419" cy="4480033"/>
            <a:chOff x="4579490" y="2226528"/>
            <a:chExt cx="1399419" cy="4480033"/>
          </a:xfrm>
        </p:grpSpPr>
        <p:sp>
          <p:nvSpPr>
            <p:cNvPr id="80" name="TextBox 79"/>
            <p:cNvSpPr txBox="1"/>
            <p:nvPr/>
          </p:nvSpPr>
          <p:spPr>
            <a:xfrm>
              <a:off x="4594299" y="2787249"/>
              <a:ext cx="1374198" cy="376003"/>
            </a:xfrm>
            <a:prstGeom prst="rect">
              <a:avLst/>
            </a:prstGeom>
          </p:spPr>
          <p:style>
            <a:lnRef idx="1">
              <a:schemeClr val="accent6"/>
            </a:lnRef>
            <a:fillRef idx="2">
              <a:schemeClr val="accent6"/>
            </a:fillRef>
            <a:effectRef idx="1">
              <a:schemeClr val="accent6"/>
            </a:effectRef>
            <a:fontRef idx="minor">
              <a:schemeClr val="dk1"/>
            </a:fontRef>
          </p:style>
          <p:txBody>
            <a:bodyPr/>
            <a:lstStyle/>
            <a:p>
              <a:pPr algn="ctr" fontAlgn="auto">
                <a:spcBef>
                  <a:spcPts val="0"/>
                </a:spcBef>
                <a:spcAft>
                  <a:spcPts val="0"/>
                </a:spcAft>
                <a:defRPr/>
              </a:pPr>
              <a:r>
                <a:rPr lang="en-US" sz="1000" dirty="0" smtClean="0">
                  <a:solidFill>
                    <a:prstClr val="black"/>
                  </a:solidFill>
                </a:rPr>
                <a:t>Low enforcement in public locations</a:t>
              </a:r>
              <a:endParaRPr lang="en-US" sz="1000" dirty="0">
                <a:solidFill>
                  <a:prstClr val="black"/>
                </a:solidFill>
              </a:endParaRPr>
            </a:p>
          </p:txBody>
        </p:sp>
        <p:sp>
          <p:nvSpPr>
            <p:cNvPr id="82" name="TextBox 81"/>
            <p:cNvSpPr txBox="1"/>
            <p:nvPr/>
          </p:nvSpPr>
          <p:spPr>
            <a:xfrm>
              <a:off x="4594300" y="4972526"/>
              <a:ext cx="1384608" cy="520901"/>
            </a:xfrm>
            <a:prstGeom prst="rect">
              <a:avLst/>
            </a:prstGeom>
          </p:spPr>
          <p:style>
            <a:lnRef idx="1">
              <a:schemeClr val="accent6"/>
            </a:lnRef>
            <a:fillRef idx="2">
              <a:schemeClr val="accent6"/>
            </a:fillRef>
            <a:effectRef idx="1">
              <a:schemeClr val="accent6"/>
            </a:effectRef>
            <a:fontRef idx="minor">
              <a:schemeClr val="dk1"/>
            </a:fontRef>
          </p:style>
          <p:txBody>
            <a:bodyPr/>
            <a:lstStyle/>
            <a:p>
              <a:pPr algn="ctr" fontAlgn="auto">
                <a:spcBef>
                  <a:spcPts val="0"/>
                </a:spcBef>
                <a:spcAft>
                  <a:spcPts val="0"/>
                </a:spcAft>
                <a:defRPr/>
              </a:pPr>
              <a:r>
                <a:rPr lang="en-US" sz="1000" dirty="0" smtClean="0">
                  <a:solidFill>
                    <a:prstClr val="black"/>
                  </a:solidFill>
                </a:rPr>
                <a:t>Lack of consistent and clear consequences at home.</a:t>
              </a:r>
              <a:endParaRPr lang="en-US" sz="1000" dirty="0">
                <a:solidFill>
                  <a:prstClr val="black"/>
                </a:solidFill>
              </a:endParaRPr>
            </a:p>
          </p:txBody>
        </p:sp>
        <p:sp>
          <p:nvSpPr>
            <p:cNvPr id="83" name="TextBox 82"/>
            <p:cNvSpPr txBox="1"/>
            <p:nvPr/>
          </p:nvSpPr>
          <p:spPr>
            <a:xfrm>
              <a:off x="4594301" y="5527744"/>
              <a:ext cx="1384608" cy="506227"/>
            </a:xfrm>
            <a:prstGeom prst="rect">
              <a:avLst/>
            </a:prstGeom>
          </p:spPr>
          <p:style>
            <a:lnRef idx="1">
              <a:schemeClr val="accent6"/>
            </a:lnRef>
            <a:fillRef idx="2">
              <a:schemeClr val="accent6"/>
            </a:fillRef>
            <a:effectRef idx="1">
              <a:schemeClr val="accent6"/>
            </a:effectRef>
            <a:fontRef idx="minor">
              <a:schemeClr val="dk1"/>
            </a:fontRef>
          </p:style>
          <p:txBody>
            <a:bodyPr/>
            <a:lstStyle/>
            <a:p>
              <a:pPr algn="ctr" fontAlgn="auto">
                <a:spcBef>
                  <a:spcPts val="0"/>
                </a:spcBef>
                <a:spcAft>
                  <a:spcPts val="0"/>
                </a:spcAft>
                <a:defRPr/>
              </a:pPr>
              <a:r>
                <a:rPr lang="en-US" sz="1000" dirty="0" smtClean="0">
                  <a:solidFill>
                    <a:prstClr val="black"/>
                  </a:solidFill>
                </a:rPr>
                <a:t>Youth think they would be viewed as “cool” if they drink</a:t>
              </a:r>
              <a:endParaRPr lang="en-US" sz="1000" dirty="0">
                <a:solidFill>
                  <a:prstClr val="black"/>
                </a:solidFill>
              </a:endParaRPr>
            </a:p>
          </p:txBody>
        </p:sp>
        <p:sp>
          <p:nvSpPr>
            <p:cNvPr id="84" name="TextBox 83"/>
            <p:cNvSpPr txBox="1"/>
            <p:nvPr/>
          </p:nvSpPr>
          <p:spPr>
            <a:xfrm>
              <a:off x="4596158" y="3754621"/>
              <a:ext cx="1374198" cy="499979"/>
            </a:xfrm>
            <a:prstGeom prst="rect">
              <a:avLst/>
            </a:prstGeom>
          </p:spPr>
          <p:style>
            <a:lnRef idx="1">
              <a:schemeClr val="accent6"/>
            </a:lnRef>
            <a:fillRef idx="2">
              <a:schemeClr val="accent6"/>
            </a:fillRef>
            <a:effectRef idx="1">
              <a:schemeClr val="accent6"/>
            </a:effectRef>
            <a:fontRef idx="minor">
              <a:schemeClr val="dk1"/>
            </a:fontRef>
          </p:style>
          <p:txBody>
            <a:bodyPr/>
            <a:lstStyle/>
            <a:p>
              <a:pPr algn="ctr" fontAlgn="auto">
                <a:spcBef>
                  <a:spcPts val="0"/>
                </a:spcBef>
                <a:spcAft>
                  <a:spcPts val="0"/>
                </a:spcAft>
                <a:defRPr/>
              </a:pPr>
              <a:r>
                <a:rPr lang="en-US" sz="950" dirty="0" smtClean="0">
                  <a:solidFill>
                    <a:prstClr val="black"/>
                  </a:solidFill>
                </a:rPr>
                <a:t>Limited communication b/t enforcement and judiciary.</a:t>
              </a:r>
              <a:endParaRPr lang="en-US" sz="950" dirty="0">
                <a:solidFill>
                  <a:prstClr val="black"/>
                </a:solidFill>
              </a:endParaRPr>
            </a:p>
          </p:txBody>
        </p:sp>
        <p:sp>
          <p:nvSpPr>
            <p:cNvPr id="86" name="TextBox 85"/>
            <p:cNvSpPr txBox="1"/>
            <p:nvPr/>
          </p:nvSpPr>
          <p:spPr>
            <a:xfrm>
              <a:off x="4594299" y="3197569"/>
              <a:ext cx="1374198" cy="522735"/>
            </a:xfrm>
            <a:prstGeom prst="rect">
              <a:avLst/>
            </a:prstGeom>
          </p:spPr>
          <p:style>
            <a:lnRef idx="1">
              <a:schemeClr val="accent6"/>
            </a:lnRef>
            <a:fillRef idx="2">
              <a:schemeClr val="accent6"/>
            </a:fillRef>
            <a:effectRef idx="1">
              <a:schemeClr val="accent6"/>
            </a:effectRef>
            <a:fontRef idx="minor">
              <a:schemeClr val="dk1"/>
            </a:fontRef>
          </p:style>
          <p:txBody>
            <a:bodyPr/>
            <a:lstStyle/>
            <a:p>
              <a:pPr algn="ctr" fontAlgn="auto">
                <a:spcBef>
                  <a:spcPts val="0"/>
                </a:spcBef>
                <a:spcAft>
                  <a:spcPts val="0"/>
                </a:spcAft>
                <a:defRPr/>
              </a:pPr>
              <a:r>
                <a:rPr lang="en-US" sz="1000" dirty="0" smtClean="0">
                  <a:solidFill>
                    <a:prstClr val="black"/>
                  </a:solidFill>
                </a:rPr>
                <a:t>Inconsistent consequences for offenders.</a:t>
              </a:r>
              <a:endParaRPr lang="en-US" sz="1000" dirty="0">
                <a:solidFill>
                  <a:prstClr val="black"/>
                </a:solidFill>
              </a:endParaRPr>
            </a:p>
          </p:txBody>
        </p:sp>
        <p:sp>
          <p:nvSpPr>
            <p:cNvPr id="92" name="TextBox 91"/>
            <p:cNvSpPr txBox="1"/>
            <p:nvPr/>
          </p:nvSpPr>
          <p:spPr>
            <a:xfrm>
              <a:off x="4579490" y="6068291"/>
              <a:ext cx="1384608" cy="638270"/>
            </a:xfrm>
            <a:prstGeom prst="rect">
              <a:avLst/>
            </a:prstGeom>
          </p:spPr>
          <p:style>
            <a:lnRef idx="1">
              <a:schemeClr val="accent6"/>
            </a:lnRef>
            <a:fillRef idx="2">
              <a:schemeClr val="accent6"/>
            </a:fillRef>
            <a:effectRef idx="1">
              <a:schemeClr val="accent6"/>
            </a:effectRef>
            <a:fontRef idx="minor">
              <a:schemeClr val="dk1"/>
            </a:fontRef>
          </p:style>
          <p:txBody>
            <a:bodyPr/>
            <a:lstStyle/>
            <a:p>
              <a:pPr algn="ctr" fontAlgn="auto">
                <a:spcBef>
                  <a:spcPts val="0"/>
                </a:spcBef>
                <a:spcAft>
                  <a:spcPts val="0"/>
                </a:spcAft>
                <a:defRPr/>
              </a:pPr>
              <a:r>
                <a:rPr lang="en-US" sz="1000" dirty="0" smtClean="0">
                  <a:solidFill>
                    <a:prstClr val="black"/>
                  </a:solidFill>
                </a:rPr>
                <a:t>Youth exposure to favorable alcohol messages from their peers.</a:t>
              </a:r>
              <a:endParaRPr lang="en-US" sz="1000" dirty="0">
                <a:solidFill>
                  <a:prstClr val="black"/>
                </a:solidFill>
              </a:endParaRPr>
            </a:p>
          </p:txBody>
        </p:sp>
        <p:sp>
          <p:nvSpPr>
            <p:cNvPr id="98" name="TextBox 97"/>
            <p:cNvSpPr txBox="1"/>
            <p:nvPr/>
          </p:nvSpPr>
          <p:spPr>
            <a:xfrm>
              <a:off x="4594300" y="2226528"/>
              <a:ext cx="1374198" cy="526404"/>
            </a:xfrm>
            <a:prstGeom prst="rect">
              <a:avLst/>
            </a:prstGeom>
          </p:spPr>
          <p:style>
            <a:lnRef idx="1">
              <a:schemeClr val="accent6"/>
            </a:lnRef>
            <a:fillRef idx="2">
              <a:schemeClr val="accent6"/>
            </a:fillRef>
            <a:effectRef idx="1">
              <a:schemeClr val="accent6"/>
            </a:effectRef>
            <a:fontRef idx="minor">
              <a:schemeClr val="dk1"/>
            </a:fontRef>
          </p:style>
          <p:txBody>
            <a:bodyPr/>
            <a:lstStyle/>
            <a:p>
              <a:pPr algn="ctr">
                <a:defRPr/>
              </a:pPr>
              <a:r>
                <a:rPr lang="en-US" sz="1000" dirty="0" smtClean="0">
                  <a:solidFill>
                    <a:prstClr val="black"/>
                  </a:solidFill>
                </a:rPr>
                <a:t>Engaging parents and youth with providers in local decisions. </a:t>
              </a:r>
            </a:p>
          </p:txBody>
        </p:sp>
        <p:sp>
          <p:nvSpPr>
            <p:cNvPr id="101" name="TextBox 100"/>
            <p:cNvSpPr txBox="1"/>
            <p:nvPr/>
          </p:nvSpPr>
          <p:spPr>
            <a:xfrm>
              <a:off x="4594299" y="4288917"/>
              <a:ext cx="1374198" cy="649292"/>
            </a:xfrm>
            <a:prstGeom prst="rect">
              <a:avLst/>
            </a:prstGeom>
          </p:spPr>
          <p:style>
            <a:lnRef idx="1">
              <a:schemeClr val="accent6"/>
            </a:lnRef>
            <a:fillRef idx="2">
              <a:schemeClr val="accent6"/>
            </a:fillRef>
            <a:effectRef idx="1">
              <a:schemeClr val="accent6"/>
            </a:effectRef>
            <a:fontRef idx="minor">
              <a:schemeClr val="dk1"/>
            </a:fontRef>
          </p:style>
          <p:txBody>
            <a:bodyPr/>
            <a:lstStyle/>
            <a:p>
              <a:pPr algn="ctr" fontAlgn="auto">
                <a:spcBef>
                  <a:spcPts val="0"/>
                </a:spcBef>
                <a:spcAft>
                  <a:spcPts val="0"/>
                </a:spcAft>
                <a:defRPr/>
              </a:pPr>
              <a:r>
                <a:rPr lang="en-US" sz="950" dirty="0" smtClean="0">
                  <a:solidFill>
                    <a:prstClr val="black"/>
                  </a:solidFill>
                </a:rPr>
                <a:t>Kids who are not performing at school tend to be those with substance use issues   </a:t>
              </a:r>
              <a:endParaRPr lang="en-US" sz="950" dirty="0">
                <a:solidFill>
                  <a:prstClr val="black"/>
                </a:solidFill>
              </a:endParaRPr>
            </a:p>
          </p:txBody>
        </p:sp>
      </p:grpSp>
      <p:sp>
        <p:nvSpPr>
          <p:cNvPr id="103" name="Left Brace 102"/>
          <p:cNvSpPr/>
          <p:nvPr/>
        </p:nvSpPr>
        <p:spPr>
          <a:xfrm>
            <a:off x="4495800" y="3048000"/>
            <a:ext cx="114300" cy="1009650"/>
          </a:xfrm>
          <a:prstGeom prst="leftBrace">
            <a:avLst>
              <a:gd name="adj1" fmla="val 8333"/>
              <a:gd name="adj2" fmla="val 47979"/>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cxnSp>
        <p:nvCxnSpPr>
          <p:cNvPr id="95" name="Straight Arrow Connector 94"/>
          <p:cNvCxnSpPr/>
          <p:nvPr/>
        </p:nvCxnSpPr>
        <p:spPr>
          <a:xfrm rot="10800000">
            <a:off x="4419600" y="4648200"/>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p:nvPr/>
        </p:nvCxnSpPr>
        <p:spPr>
          <a:xfrm flipH="1">
            <a:off x="4267200" y="5259388"/>
            <a:ext cx="381000" cy="227012"/>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105" name="Left Brace 104"/>
          <p:cNvSpPr/>
          <p:nvPr/>
        </p:nvSpPr>
        <p:spPr>
          <a:xfrm>
            <a:off x="4495800" y="5638800"/>
            <a:ext cx="114300" cy="1009650"/>
          </a:xfrm>
          <a:prstGeom prst="leftBrace">
            <a:avLst>
              <a:gd name="adj1" fmla="val 8333"/>
              <a:gd name="adj2" fmla="val 47979"/>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6" name="Left Brace 105"/>
          <p:cNvSpPr/>
          <p:nvPr/>
        </p:nvSpPr>
        <p:spPr>
          <a:xfrm flipH="1">
            <a:off x="5943600" y="5638800"/>
            <a:ext cx="152512" cy="1009650"/>
          </a:xfrm>
          <a:prstGeom prst="leftBrace">
            <a:avLst>
              <a:gd name="adj1" fmla="val 8333"/>
              <a:gd name="adj2" fmla="val 47979"/>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cxnSp>
        <p:nvCxnSpPr>
          <p:cNvPr id="99" name="Straight Arrow Connector 98"/>
          <p:cNvCxnSpPr/>
          <p:nvPr/>
        </p:nvCxnSpPr>
        <p:spPr>
          <a:xfrm flipH="1" flipV="1">
            <a:off x="5943600" y="5257800"/>
            <a:ext cx="228600" cy="762000"/>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p:nvPr/>
        </p:nvCxnSpPr>
        <p:spPr>
          <a:xfrm rot="10800000">
            <a:off x="5908958" y="2603511"/>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p:nvPr/>
        </p:nvCxnSpPr>
        <p:spPr>
          <a:xfrm flipH="1" flipV="1">
            <a:off x="5867400" y="3048000"/>
            <a:ext cx="304800" cy="228600"/>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p:nvPr/>
        </p:nvCxnSpPr>
        <p:spPr>
          <a:xfrm flipH="1" flipV="1">
            <a:off x="5943600" y="4648200"/>
            <a:ext cx="304800" cy="609600"/>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rot="10800000">
            <a:off x="4419600" y="2667000"/>
            <a:ext cx="228600" cy="1588"/>
          </a:xfrm>
          <a:prstGeom prst="straightConnector1">
            <a:avLst/>
          </a:prstGeom>
          <a:ln w="15875">
            <a:solidFill>
              <a:srgbClr val="C000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115" name="Rectangle 114"/>
          <p:cNvSpPr/>
          <p:nvPr/>
        </p:nvSpPr>
        <p:spPr>
          <a:xfrm>
            <a:off x="369848" y="1421780"/>
            <a:ext cx="760144" cy="215444"/>
          </a:xfrm>
          <a:prstGeom prst="rect">
            <a:avLst/>
          </a:prstGeom>
        </p:spPr>
        <p:txBody>
          <a:bodyPr wrap="none">
            <a:spAutoFit/>
          </a:bodyPr>
          <a:lstStyle/>
          <a:p>
            <a:pPr algn="ctr">
              <a:defRPr/>
            </a:pPr>
            <a:r>
              <a:rPr lang="en-US" sz="800" b="1" dirty="0" smtClean="0"/>
              <a:t>(10-15 years) </a:t>
            </a:r>
            <a:endParaRPr lang="en-US" sz="800" b="1" dirty="0"/>
          </a:p>
        </p:txBody>
      </p:sp>
      <p:sp>
        <p:nvSpPr>
          <p:cNvPr id="116" name="Rectangle 115"/>
          <p:cNvSpPr/>
          <p:nvPr/>
        </p:nvSpPr>
        <p:spPr>
          <a:xfrm>
            <a:off x="1921355" y="1423638"/>
            <a:ext cx="708848" cy="215444"/>
          </a:xfrm>
          <a:prstGeom prst="rect">
            <a:avLst/>
          </a:prstGeom>
        </p:spPr>
        <p:txBody>
          <a:bodyPr wrap="none">
            <a:spAutoFit/>
          </a:bodyPr>
          <a:lstStyle/>
          <a:p>
            <a:pPr algn="ctr">
              <a:defRPr/>
            </a:pPr>
            <a:r>
              <a:rPr lang="en-US" sz="800" b="1" dirty="0" smtClean="0"/>
              <a:t>(5-10 years) </a:t>
            </a:r>
            <a:endParaRPr lang="en-US" sz="800" b="1" dirty="0"/>
          </a:p>
        </p:txBody>
      </p:sp>
      <p:sp>
        <p:nvSpPr>
          <p:cNvPr id="117" name="Rectangle 116"/>
          <p:cNvSpPr/>
          <p:nvPr/>
        </p:nvSpPr>
        <p:spPr>
          <a:xfrm>
            <a:off x="3452417" y="1414345"/>
            <a:ext cx="657552" cy="215444"/>
          </a:xfrm>
          <a:prstGeom prst="rect">
            <a:avLst/>
          </a:prstGeom>
        </p:spPr>
        <p:txBody>
          <a:bodyPr wrap="none">
            <a:spAutoFit/>
          </a:bodyPr>
          <a:lstStyle/>
          <a:p>
            <a:pPr algn="ctr">
              <a:defRPr/>
            </a:pPr>
            <a:r>
              <a:rPr lang="en-US" sz="800" b="1" dirty="0" smtClean="0"/>
              <a:t>(2-5 years) </a:t>
            </a:r>
            <a:endParaRPr lang="en-US" sz="800" b="1" dirty="0"/>
          </a:p>
        </p:txBody>
      </p:sp>
      <p:sp>
        <p:nvSpPr>
          <p:cNvPr id="118" name="Rectangle 117"/>
          <p:cNvSpPr/>
          <p:nvPr/>
        </p:nvSpPr>
        <p:spPr>
          <a:xfrm>
            <a:off x="4773092" y="1418062"/>
            <a:ext cx="1067921" cy="215444"/>
          </a:xfrm>
          <a:prstGeom prst="rect">
            <a:avLst/>
          </a:prstGeom>
        </p:spPr>
        <p:txBody>
          <a:bodyPr wrap="none">
            <a:spAutoFit/>
          </a:bodyPr>
          <a:lstStyle/>
          <a:p>
            <a:pPr algn="ctr">
              <a:defRPr/>
            </a:pPr>
            <a:r>
              <a:rPr lang="en-US" sz="800" b="1" dirty="0" smtClean="0"/>
              <a:t>(6 months – 2 years) </a:t>
            </a:r>
            <a:endParaRPr lang="en-US" sz="8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3255</TotalTime>
  <Words>1192</Words>
  <Application>Microsoft Office PowerPoint</Application>
  <PresentationFormat>On-screen Show (4:3)</PresentationFormat>
  <Paragraphs>292</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HRSA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mariase</dc:creator>
  <cp:lastModifiedBy>Mariani, Sarah E (DSHS/DBHR)</cp:lastModifiedBy>
  <cp:revision>259</cp:revision>
  <dcterms:created xsi:type="dcterms:W3CDTF">2012-09-14T19:41:28Z</dcterms:created>
  <dcterms:modified xsi:type="dcterms:W3CDTF">2013-07-26T17:48:17Z</dcterms:modified>
</cp:coreProperties>
</file>